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sldIdLst>
    <p:sldId id="325" r:id="rId3"/>
    <p:sldId id="272" r:id="rId4"/>
    <p:sldId id="327" r:id="rId5"/>
    <p:sldId id="306" r:id="rId6"/>
    <p:sldId id="328" r:id="rId7"/>
    <p:sldId id="329" r:id="rId8"/>
    <p:sldId id="330" r:id="rId9"/>
    <p:sldId id="331" r:id="rId10"/>
    <p:sldId id="332" r:id="rId11"/>
    <p:sldId id="320" r:id="rId12"/>
    <p:sldId id="316" r:id="rId13"/>
    <p:sldId id="314" r:id="rId14"/>
    <p:sldId id="333" r:id="rId15"/>
    <p:sldId id="334" r:id="rId16"/>
    <p:sldId id="315" r:id="rId17"/>
    <p:sldId id="318" r:id="rId18"/>
    <p:sldId id="338" r:id="rId19"/>
    <p:sldId id="339" r:id="rId20"/>
    <p:sldId id="342" r:id="rId21"/>
    <p:sldId id="340" r:id="rId22"/>
    <p:sldId id="341" r:id="rId23"/>
    <p:sldId id="319" r:id="rId24"/>
    <p:sldId id="287" r:id="rId25"/>
    <p:sldId id="313" r:id="rId26"/>
    <p:sldId id="326" r:id="rId27"/>
    <p:sldId id="311" r:id="rId28"/>
    <p:sldId id="322" r:id="rId29"/>
    <p:sldId id="299" r:id="rId30"/>
    <p:sldId id="343" r:id="rId31"/>
    <p:sldId id="324" r:id="rId32"/>
    <p:sldId id="321" r:id="rId33"/>
    <p:sldId id="317" r:id="rId34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B9B4"/>
    <a:srgbClr val="EA86D0"/>
    <a:srgbClr val="8FDF63"/>
    <a:srgbClr val="FFC165"/>
    <a:srgbClr val="FFB3B3"/>
    <a:srgbClr val="F4FD7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5" autoAdjust="0"/>
    <p:restoredTop sz="94343" autoAdjust="0"/>
  </p:normalViewPr>
  <p:slideViewPr>
    <p:cSldViewPr>
      <p:cViewPr varScale="1">
        <p:scale>
          <a:sx n="47" d="100"/>
          <a:sy n="47" d="100"/>
        </p:scale>
        <p:origin x="-6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6F3E5E5-D6CA-4F52-BA9C-C8D21938C59B}" type="datetimeFigureOut">
              <a:rPr lang="hr-HR"/>
              <a:pPr>
                <a:defRPr/>
              </a:pPr>
              <a:t>9.2.2017.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E9C8C7C-A82C-4259-86C4-AA3AA32B9BF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50FB46-8DE5-4CF6-8C39-AE442EA80022}" type="slidenum">
              <a:rPr lang="hr-HR" smtClean="0">
                <a:solidFill>
                  <a:srgbClr val="000000"/>
                </a:solidFill>
              </a:rPr>
              <a:pPr/>
              <a:t>1</a:t>
            </a:fld>
            <a:endParaRPr lang="hr-H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C2D06C-1996-4D12-921D-E15BFF56A582}" type="slidenum">
              <a:rPr lang="hr-HR" smtClean="0"/>
              <a:pPr/>
              <a:t>12</a:t>
            </a:fld>
            <a:endParaRPr lang="hr-H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E1C61F-A34F-422F-B6E0-774580D2F184}" type="slidenum">
              <a:rPr lang="hr-HR" smtClean="0">
                <a:solidFill>
                  <a:srgbClr val="000000"/>
                </a:solidFill>
              </a:rPr>
              <a:pPr/>
              <a:t>25</a:t>
            </a:fld>
            <a:endParaRPr lang="hr-H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A68FF-AE68-43D9-A224-93658CD4C77D}" type="datetimeFigureOut">
              <a:rPr lang="hr-HR"/>
              <a:pPr>
                <a:defRPr/>
              </a:pPr>
              <a:t>9.2.2017.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0E4CF-83FA-45AF-A6E5-8B83710D42F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B71C0-0FEC-4793-B546-CF80BC0F43D6}" type="datetimeFigureOut">
              <a:rPr lang="hr-HR"/>
              <a:pPr>
                <a:defRPr/>
              </a:pPr>
              <a:t>9.2.2017.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85EF2-21FB-48E7-8321-84E3EB7803A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30C22-B0A8-4D86-A01F-CF98096B25BF}" type="datetimeFigureOut">
              <a:rPr lang="hr-HR"/>
              <a:pPr>
                <a:defRPr/>
              </a:pPr>
              <a:t>9.2.2017.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73FE8-2F1C-43F0-909A-71246200143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981A6-0D85-4D1D-AA23-D1004E1E1F0D}" type="datetimeFigureOut">
              <a:rPr lang="hr-HR"/>
              <a:pPr>
                <a:defRPr/>
              </a:pPr>
              <a:t>9.2.2017.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038CC-177D-4644-9797-E7B36CF7A9B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C84EB-C6F4-4AEF-A780-8BA3C7AC5BAC}" type="datetimeFigureOut">
              <a:rPr lang="hr-HR"/>
              <a:pPr>
                <a:defRPr/>
              </a:pPr>
              <a:t>9.2.2017.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3677C-A7C1-487B-8062-5E8824D34F1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56A17-9F64-4C8A-A71C-178DF4632334}" type="datetimeFigureOut">
              <a:rPr lang="hr-HR"/>
              <a:pPr>
                <a:defRPr/>
              </a:pPr>
              <a:t>9.2.2017.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EB0FB-9105-4A5B-819E-928F6096236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2042D-5292-4259-AE46-2AD3CA0A24FC}" type="datetimeFigureOut">
              <a:rPr lang="hr-HR"/>
              <a:pPr>
                <a:defRPr/>
              </a:pPr>
              <a:t>9.2.2017.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23791-46A7-4D75-B6C4-4920103B05A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396D0-717C-4621-A0C4-166283905959}" type="datetimeFigureOut">
              <a:rPr lang="hr-HR"/>
              <a:pPr>
                <a:defRPr/>
              </a:pPr>
              <a:t>9.2.2017.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3C795-73B1-48D1-A576-1B95B0CA3B2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37DCA-8986-4891-A453-EEC910A2FAC1}" type="datetimeFigureOut">
              <a:rPr lang="hr-HR"/>
              <a:pPr>
                <a:defRPr/>
              </a:pPr>
              <a:t>9.2.2017.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D613E-686C-40EB-B49A-8335810DCB2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D07FA-298A-4EA4-97B1-1B9814A3E06A}" type="datetimeFigureOut">
              <a:rPr lang="hr-HR"/>
              <a:pPr>
                <a:defRPr/>
              </a:pPr>
              <a:t>9.2.2017.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17599-74F7-4B16-9ADD-E2BB3AEBDAA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683E4-6F0F-4B8C-8025-646019EC9808}" type="datetimeFigureOut">
              <a:rPr lang="hr-HR"/>
              <a:pPr>
                <a:defRPr/>
              </a:pPr>
              <a:t>9.2.2017.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BA92-1E6E-4477-8091-3E4EA6ACD7A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5CCAE-EC2D-4065-8CF9-CCC90BD15BE2}" type="datetimeFigureOut">
              <a:rPr lang="hr-HR"/>
              <a:pPr>
                <a:defRPr/>
              </a:pPr>
              <a:t>9.2.2017.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057A8-382D-4C0C-8319-7924E812521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2E43E-DEB0-42ED-B3A8-8D092D3D0E5D}" type="datetimeFigureOut">
              <a:rPr lang="hr-HR"/>
              <a:pPr>
                <a:defRPr/>
              </a:pPr>
              <a:t>9.2.2017.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F1355-23E2-4216-8CF4-FA17E44F84D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17B6C-B6C3-43B3-BD57-536160C2AEFD}" type="datetimeFigureOut">
              <a:rPr lang="hr-HR"/>
              <a:pPr>
                <a:defRPr/>
              </a:pPr>
              <a:t>9.2.2017.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F1B29-C02D-4310-B229-F5173528577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07EB5-A6B4-4146-B412-C2FCC000C63F}" type="datetimeFigureOut">
              <a:rPr lang="hr-HR"/>
              <a:pPr>
                <a:defRPr/>
              </a:pPr>
              <a:t>9.2.2017.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0C27E-959F-4E68-AFBC-F0D269581E6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519C7-5712-47F0-8F0B-75C9208EED59}" type="datetimeFigureOut">
              <a:rPr lang="hr-HR"/>
              <a:pPr>
                <a:defRPr/>
              </a:pPr>
              <a:t>9.2.2017.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EEB3E-87B9-456E-A08B-6D31D9053AB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1ED22-447D-48F3-85BE-F72E2D89B33A}" type="datetimeFigureOut">
              <a:rPr lang="hr-HR"/>
              <a:pPr>
                <a:defRPr/>
              </a:pPr>
              <a:t>9.2.2017.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3A251-E0E1-437C-BE82-E6E5F9534F8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5FE3B-DE5A-41F3-996C-AAA708449F1A}" type="datetimeFigureOut">
              <a:rPr lang="hr-HR"/>
              <a:pPr>
                <a:defRPr/>
              </a:pPr>
              <a:t>9.2.2017.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3FBE6-E8A8-49C4-8669-6FAA1CABD88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2A2F9-A289-425E-8E64-789DE89F0F70}" type="datetimeFigureOut">
              <a:rPr lang="hr-HR"/>
              <a:pPr>
                <a:defRPr/>
              </a:pPr>
              <a:t>9.2.2017.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9480B-C61B-4B1F-A39F-C6E18340CFC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14C50-050A-473F-8C62-D88E94127ABC}" type="datetimeFigureOut">
              <a:rPr lang="hr-HR"/>
              <a:pPr>
                <a:defRPr/>
              </a:pPr>
              <a:t>9.2.2017.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4579F-D80E-4CAC-8F0D-AFC6E835199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32F67-351B-4AB1-A186-406115016CC1}" type="datetimeFigureOut">
              <a:rPr lang="hr-HR"/>
              <a:pPr>
                <a:defRPr/>
              </a:pPr>
              <a:t>9.2.2017.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8406C-FF02-4B70-BFF8-F4D71B25A1E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0725B-0AEA-43AB-8DCA-AF01EDE50E5B}" type="datetimeFigureOut">
              <a:rPr lang="hr-HR"/>
              <a:pPr>
                <a:defRPr/>
              </a:pPr>
              <a:t>9.2.2017.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E9DF7-5DB1-4D6C-9CB5-83B98B560DD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5DA34B-2588-460B-8B19-C7AE5564B813}" type="datetimeFigureOut">
              <a:rPr lang="hr-HR"/>
              <a:pPr>
                <a:defRPr/>
              </a:pPr>
              <a:t>9.2.2017.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A2AA70-C1E6-4D2E-B9EF-48217A51309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6A11A17-2CB8-4272-8A13-9CD00AA0A210}" type="datetimeFigureOut">
              <a:rPr lang="hr-HR"/>
              <a:pPr>
                <a:defRPr/>
              </a:pPr>
              <a:t>9.2.2017.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8694206-5B45-4421-9750-9E276E0DD14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2550" y="-58738"/>
            <a:ext cx="2278063" cy="87312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2627313" y="247650"/>
            <a:ext cx="62484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hr-HR" sz="2400" b="1">
                <a:solidFill>
                  <a:srgbClr val="CC0066"/>
                </a:solidFill>
                <a:latin typeface="Arial" charset="0"/>
                <a:cs typeface="Arial" charset="0"/>
              </a:rPr>
              <a:t>Ponovimo...</a:t>
            </a:r>
            <a:endParaRPr lang="en-US" sz="2400" b="1">
              <a:solidFill>
                <a:srgbClr val="CC0066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68313" y="1125538"/>
          <a:ext cx="8229600" cy="548640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Kada kažemo da se tijelo giba?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Što je put, a što putanja?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Kako računamo vremenski interval?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Kako razlikujemo gibanje po putanji?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Kada ćemo reći da je tijelo brže? (2 pojma brzine)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Što je brzina?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Što je srednja brzina?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Koje mjerne jedinice koristimo za brzinu?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Kako razlikujemo gibanja po tome kakva je brzina tijekom gibanja?</a:t>
                      </a:r>
                      <a:endParaRPr lang="hr-HR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2550" y="-58738"/>
            <a:ext cx="2493963" cy="9556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291" name="TextBox 8"/>
          <p:cNvSpPr txBox="1">
            <a:spLocks noChangeArrowheads="1"/>
          </p:cNvSpPr>
          <p:nvPr/>
        </p:nvSpPr>
        <p:spPr bwMode="auto">
          <a:xfrm>
            <a:off x="2660650" y="342900"/>
            <a:ext cx="4125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800" b="1">
                <a:solidFill>
                  <a:srgbClr val="00B050"/>
                </a:solidFill>
              </a:rPr>
              <a:t>GRAFIČKI PRIKAZ GIBANJA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87350" y="2276475"/>
            <a:ext cx="8221663" cy="1385888"/>
          </a:xfrm>
          <a:prstGeom prst="rect">
            <a:avLst/>
          </a:prstGeom>
          <a:solidFill>
            <a:srgbClr val="8FDF6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buFont typeface="Arial" charset="0"/>
              <a:buChar char="•"/>
            </a:pPr>
            <a:r>
              <a:rPr lang="hr-HR" sz="2800" b="1"/>
              <a:t>Grafički prikaz gibanja</a:t>
            </a:r>
            <a:r>
              <a:rPr lang="hr-HR" sz="2800"/>
              <a:t> je crtež koji prikazuje kako</a:t>
            </a:r>
            <a:br>
              <a:rPr lang="hr-HR" sz="2800"/>
            </a:br>
            <a:r>
              <a:rPr lang="hr-HR" sz="2800" u="sng"/>
              <a:t>fizikalne veličine</a:t>
            </a:r>
            <a:r>
              <a:rPr lang="hr-HR" sz="2800"/>
              <a:t> kojima opisujemo gibanje</a:t>
            </a:r>
            <a:br>
              <a:rPr lang="hr-HR" sz="2800"/>
            </a:br>
            <a:r>
              <a:rPr lang="hr-HR" sz="2800"/>
              <a:t>					ovise o vremenu.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2550" y="-58738"/>
            <a:ext cx="2493963" cy="9556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3563938" y="250825"/>
            <a:ext cx="1749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600" b="1">
                <a:solidFill>
                  <a:srgbClr val="FF0000"/>
                </a:solidFill>
                <a:latin typeface="Arial" charset="0"/>
                <a:cs typeface="Arial" charset="0"/>
              </a:rPr>
              <a:t>s-t graf</a:t>
            </a:r>
            <a:endParaRPr lang="en-US" sz="3600" b="1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088" y="5683250"/>
            <a:ext cx="7726362" cy="4302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hr-HR" sz="2200" dirty="0"/>
              <a:t>s-t graf prikazuje ovisnost prijeđenog puta o vremenu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 l="15543" t="16931" r="36174" b="26984"/>
          <a:stretch>
            <a:fillRect/>
          </a:stretch>
        </p:blipFill>
        <p:spPr bwMode="auto">
          <a:xfrm>
            <a:off x="1692275" y="1268413"/>
            <a:ext cx="5056188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2550" y="-58738"/>
            <a:ext cx="2493963" cy="9556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3563938" y="250825"/>
            <a:ext cx="1749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600" b="1">
                <a:solidFill>
                  <a:srgbClr val="FF0000"/>
                </a:solidFill>
                <a:latin typeface="Arial" charset="0"/>
                <a:cs typeface="Arial" charset="0"/>
              </a:rPr>
              <a:t>s-t graf</a:t>
            </a:r>
            <a:endParaRPr lang="en-US" sz="3600" b="1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539750" y="1125538"/>
            <a:ext cx="8280400" cy="460375"/>
          </a:xfrm>
          <a:prstGeom prst="rect">
            <a:avLst/>
          </a:prstGeom>
          <a:solidFill>
            <a:srgbClr val="8FDF6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hr-HR" sz="2400"/>
              <a:t>Što se tijelo giba većom brzinom to je nagib grafa na os t veći. </a:t>
            </a:r>
            <a:endParaRPr lang="hr-HR" sz="220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/>
          <a:srcRect l="15378" t="16931" r="35349" b="25133"/>
          <a:stretch>
            <a:fillRect/>
          </a:stretch>
        </p:blipFill>
        <p:spPr bwMode="auto">
          <a:xfrm>
            <a:off x="179388" y="2420938"/>
            <a:ext cx="587216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8538" y="2120900"/>
            <a:ext cx="1141412" cy="91440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32313" y="4149725"/>
            <a:ext cx="831850" cy="107950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539750" y="660400"/>
            <a:ext cx="8229600" cy="4525963"/>
          </a:xfrm>
        </p:spPr>
        <p:txBody>
          <a:bodyPr/>
          <a:lstStyle/>
          <a:p>
            <a:r>
              <a:rPr lang="hr-HR" smtClean="0"/>
              <a:t>Na temelju podataka iz tablice nacrtajte graf ovisnosti brzine </a:t>
            </a:r>
            <a:r>
              <a:rPr lang="hr-HR" i="1" smtClean="0"/>
              <a:t>v </a:t>
            </a:r>
            <a:r>
              <a:rPr lang="hr-HR" smtClean="0"/>
              <a:t>o vremenu </a:t>
            </a:r>
            <a:r>
              <a:rPr lang="hr-HR" i="1" smtClean="0"/>
              <a:t>t </a:t>
            </a:r>
            <a:r>
              <a:rPr lang="hr-HR" smtClean="0"/>
              <a:t>(</a:t>
            </a:r>
            <a:r>
              <a:rPr lang="hr-HR" i="1" smtClean="0"/>
              <a:t>v,t </a:t>
            </a:r>
            <a:r>
              <a:rPr lang="hr-HR" smtClean="0"/>
              <a:t>graf). 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3013" y="2565400"/>
            <a:ext cx="39306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39752" y="2420888"/>
            <a:ext cx="762843" cy="787716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hr-HR">
                <a:noFill/>
              </a:rPr>
              <a:t> </a:t>
            </a:r>
          </a:p>
        </p:txBody>
      </p:sp>
      <p:sp>
        <p:nvSpPr>
          <p:cNvPr id="15365" name="TextBox 2"/>
          <p:cNvSpPr txBox="1">
            <a:spLocks noChangeArrowheads="1"/>
          </p:cNvSpPr>
          <p:nvPr/>
        </p:nvSpPr>
        <p:spPr bwMode="auto">
          <a:xfrm>
            <a:off x="3563938" y="5256213"/>
            <a:ext cx="2322512" cy="46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/>
              <a:t>1      2      3      4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hr-HR" smtClean="0"/>
              <a:t> Dobiveni graf je pravac paralelan s vremenskom osi, što znači da je brzina stalna i ne mijenja se tijekom vremena gibanja. </a:t>
            </a:r>
          </a:p>
          <a:p>
            <a:pPr>
              <a:buFontTx/>
              <a:buBlip>
                <a:blip r:embed="rId2"/>
              </a:buBlip>
            </a:pPr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2550" y="-58738"/>
            <a:ext cx="2493963" cy="9556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3563938" y="250825"/>
            <a:ext cx="1749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600" b="1">
                <a:solidFill>
                  <a:srgbClr val="7030A0"/>
                </a:solidFill>
                <a:latin typeface="Arial" charset="0"/>
                <a:cs typeface="Arial" charset="0"/>
              </a:rPr>
              <a:t>v-t graf</a:t>
            </a:r>
            <a:endParaRPr lang="en-US" sz="3600" b="1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 l="15543" t="16667" r="36009" b="27249"/>
          <a:stretch>
            <a:fillRect/>
          </a:stretch>
        </p:blipFill>
        <p:spPr bwMode="auto">
          <a:xfrm>
            <a:off x="2155825" y="1052513"/>
            <a:ext cx="436086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 l="15543" t="17990" r="37001" b="27249"/>
          <a:stretch>
            <a:fillRect/>
          </a:stretch>
        </p:blipFill>
        <p:spPr bwMode="auto">
          <a:xfrm>
            <a:off x="2155825" y="1052513"/>
            <a:ext cx="428783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89063" y="4941888"/>
            <a:ext cx="6194425" cy="430212"/>
          </a:xfrm>
          <a:prstGeom prst="rect">
            <a:avLst/>
          </a:prstGeom>
          <a:solidFill>
            <a:srgbClr val="EA86D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200"/>
              <a:t>Površina ispod v-t grafa odgovara prijeđenom putu  </a:t>
            </a:r>
            <a:r>
              <a:rPr lang="hr-HR" sz="2200" i="1"/>
              <a:t>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987675" y="1989138"/>
            <a:ext cx="2887663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237163" y="1584325"/>
            <a:ext cx="1276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b="1">
                <a:solidFill>
                  <a:srgbClr val="7030A0"/>
                </a:solidFill>
              </a:rPr>
              <a:t>Veća brzina</a:t>
            </a:r>
          </a:p>
        </p:txBody>
      </p:sp>
      <p:sp>
        <p:nvSpPr>
          <p:cNvPr id="8202" name="TextBox 2"/>
          <p:cNvSpPr txBox="1">
            <a:spLocks noChangeArrowheads="1"/>
          </p:cNvSpPr>
          <p:nvPr/>
        </p:nvSpPr>
        <p:spPr bwMode="auto">
          <a:xfrm>
            <a:off x="6103938" y="2828925"/>
            <a:ext cx="1073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s = v ∙ 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859338" y="3090863"/>
            <a:ext cx="1244600" cy="16351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20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2550" y="-58738"/>
            <a:ext cx="2493963" cy="9556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214282" y="4929198"/>
            <a:ext cx="261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hr-HR" sz="3200" b="1" dirty="0" smtClean="0">
                <a:solidFill>
                  <a:srgbClr val="0070C0"/>
                </a:solidFill>
                <a:latin typeface="+mn-lt"/>
                <a:cs typeface="Arial" charset="0"/>
              </a:rPr>
              <a:t>Srednja brzina</a:t>
            </a:r>
            <a:endParaRPr lang="en-US" sz="3200" b="1" dirty="0" smtClean="0">
              <a:solidFill>
                <a:srgbClr val="0070C0"/>
              </a:solidFill>
              <a:latin typeface="+mn-lt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5429264"/>
            <a:ext cx="7585075" cy="12001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hr-HR" sz="2400" dirty="0" smtClean="0">
                <a:latin typeface="+mn-lt"/>
                <a:cs typeface="Arial" charset="0"/>
              </a:rPr>
              <a:t>- kvocijent ukupnog prijeđenog puta i vremenskog intervala </a:t>
            </a:r>
            <a:r>
              <a:rPr lang="hr-HR" sz="2400" dirty="0">
                <a:latin typeface="+mn-lt"/>
                <a:cs typeface="Arial" charset="0"/>
              </a:rPr>
              <a:t/>
            </a:r>
            <a:br>
              <a:rPr lang="hr-HR" sz="2400" dirty="0">
                <a:latin typeface="+mn-lt"/>
                <a:cs typeface="Arial" charset="0"/>
              </a:rPr>
            </a:br>
            <a:r>
              <a:rPr lang="hr-HR" sz="2400" dirty="0" smtClean="0">
                <a:latin typeface="+mn-lt"/>
                <a:cs typeface="Arial" charset="0"/>
              </a:rPr>
              <a:t>tijekom kojeg tijelo prevali taj put</a:t>
            </a:r>
            <a:endParaRPr lang="en-US" sz="2400" dirty="0" smtClean="0">
              <a:latin typeface="+mn-lt"/>
              <a:cs typeface="Arial" charset="0"/>
            </a:endParaRPr>
          </a:p>
        </p:txBody>
      </p:sp>
      <p:graphicFrame>
        <p:nvGraphicFramePr>
          <p:cNvPr id="17417" name="Object 3"/>
          <p:cNvGraphicFramePr>
            <a:graphicFrameLocks noChangeAspect="1"/>
          </p:cNvGraphicFramePr>
          <p:nvPr/>
        </p:nvGraphicFramePr>
        <p:xfrm>
          <a:off x="7786710" y="5500702"/>
          <a:ext cx="1060450" cy="1001712"/>
        </p:xfrm>
        <a:graphic>
          <a:graphicData uri="http://schemas.openxmlformats.org/presentationml/2006/ole">
            <p:oleObj spid="_x0000_s18437" name="Equation" r:id="rId4" imgW="457200" imgH="431640" progId="Equation.3">
              <p:embed/>
            </p:oleObj>
          </a:graphicData>
        </a:graphic>
      </p:graphicFrame>
      <p:sp>
        <p:nvSpPr>
          <p:cNvPr id="18438" name="TextBox 1"/>
          <p:cNvSpPr txBox="1">
            <a:spLocks noChangeArrowheads="1"/>
          </p:cNvSpPr>
          <p:nvPr/>
        </p:nvSpPr>
        <p:spPr bwMode="auto">
          <a:xfrm>
            <a:off x="2732088" y="71414"/>
            <a:ext cx="36210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800" b="1" dirty="0">
                <a:solidFill>
                  <a:srgbClr val="7030A0"/>
                </a:solidFill>
              </a:rPr>
              <a:t>NEJEDNOLIKO GIBANJE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830482" y="4652973"/>
          <a:ext cx="658812" cy="839788"/>
        </p:xfrm>
        <a:graphic>
          <a:graphicData uri="http://schemas.openxmlformats.org/presentationml/2006/ole">
            <p:oleObj spid="_x0000_s18440" name="Equation" r:id="rId5" imgW="114250" imgH="279279" progId="Equation.3">
              <p:embed/>
            </p:oleObj>
          </a:graphicData>
        </a:graphic>
      </p:graphicFrame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6" cstate="print"/>
          <a:srcRect l="8598" t="19312" r="32867" b="12434"/>
          <a:stretch>
            <a:fillRect/>
          </a:stretch>
        </p:blipFill>
        <p:spPr bwMode="auto">
          <a:xfrm>
            <a:off x="4529138" y="1689110"/>
            <a:ext cx="4614862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 l="31197" t="26958" r="23692" b="42220"/>
          <a:stretch>
            <a:fillRect/>
          </a:stretch>
        </p:blipFill>
        <p:spPr bwMode="auto">
          <a:xfrm>
            <a:off x="-4071998" y="1216732"/>
            <a:ext cx="8525519" cy="364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42976" y="571480"/>
            <a:ext cx="6750050" cy="707886"/>
          </a:xfrm>
          <a:prstGeom prst="rect">
            <a:avLst/>
          </a:prstGeom>
          <a:solidFill>
            <a:srgbClr val="8FDF6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000" dirty="0"/>
              <a:t>Gibanje pri kojem tijelo </a:t>
            </a:r>
            <a:r>
              <a:rPr lang="hr-HR" sz="2000" b="1" dirty="0"/>
              <a:t>mijenja brzinu</a:t>
            </a:r>
            <a:r>
              <a:rPr lang="hr-HR" sz="2000" dirty="0"/>
              <a:t>, naziva se </a:t>
            </a:r>
            <a:r>
              <a:rPr lang="hr-HR" sz="2000" b="1" dirty="0"/>
              <a:t>nejednoliko gibanje</a:t>
            </a:r>
            <a:r>
              <a:rPr lang="hr-HR" sz="2000" dirty="0"/>
              <a:t>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1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4713288"/>
          </a:xfrm>
        </p:spPr>
        <p:txBody>
          <a:bodyPr/>
          <a:lstStyle/>
          <a:p>
            <a:r>
              <a:rPr lang="hr-HR" sz="2800" dirty="0" smtClean="0"/>
              <a:t>Kako se gibalo tijelo, čije je gibanje prikazano na </a:t>
            </a:r>
            <a:r>
              <a:rPr lang="hr-HR" sz="2800" i="1" dirty="0" smtClean="0"/>
              <a:t>s,t</a:t>
            </a:r>
            <a:r>
              <a:rPr lang="hr-HR" sz="2800" dirty="0" smtClean="0"/>
              <a:t> </a:t>
            </a:r>
            <a:r>
              <a:rPr lang="hr-HR" sz="2800" dirty="0" smtClean="0"/>
              <a:t>grafu ? (A-B, B-C, C-D)</a:t>
            </a:r>
          </a:p>
          <a:p>
            <a:r>
              <a:rPr lang="hr-HR" sz="2800" dirty="0" smtClean="0"/>
              <a:t>Koliko je dugo tijelo mirovalo?</a:t>
            </a:r>
          </a:p>
          <a:p>
            <a:r>
              <a:rPr lang="hr-HR" sz="2800" dirty="0" smtClean="0"/>
              <a:t>Izračunaj srednju brzinu gibanja.</a:t>
            </a:r>
          </a:p>
          <a:p>
            <a:r>
              <a:rPr lang="hr-HR" sz="2800" dirty="0" smtClean="0"/>
              <a:t>Konstruiraj v-t graf gibanja istoga tijela.</a:t>
            </a:r>
          </a:p>
          <a:p>
            <a:endParaRPr lang="hr-HR" sz="2800" dirty="0" smtClean="0"/>
          </a:p>
        </p:txBody>
      </p:sp>
      <p:pic>
        <p:nvPicPr>
          <p:cNvPr id="20483" name="Picture 4" descr="Nejednoliko gibanje - s,t graf s točkam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737577"/>
            <a:ext cx="5072098" cy="412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hr-HR" dirty="0" smtClean="0"/>
              <a:t> </a:t>
            </a:r>
            <a:r>
              <a:rPr lang="vi-VN" dirty="0" smtClean="0">
                <a:latin typeface="Calibri" pitchFamily="34" charset="0"/>
              </a:rPr>
              <a:t>a) Kako se giba tijelo čije je gibanje predočeno grafom između točaka </a:t>
            </a:r>
            <a:r>
              <a:rPr lang="hr-HR" dirty="0" smtClean="0"/>
              <a:t>AD</a:t>
            </a:r>
            <a:r>
              <a:rPr lang="vi-VN" dirty="0" smtClean="0">
                <a:latin typeface="Calibri" pitchFamily="34" charset="0"/>
              </a:rPr>
              <a:t>? A kako između točaka </a:t>
            </a:r>
            <a:r>
              <a:rPr lang="hr-HR" dirty="0" smtClean="0"/>
              <a:t>AB</a:t>
            </a:r>
            <a:r>
              <a:rPr lang="vi-VN" dirty="0" smtClean="0">
                <a:latin typeface="Calibri" pitchFamily="34" charset="0"/>
              </a:rPr>
              <a:t>, </a:t>
            </a:r>
            <a:r>
              <a:rPr lang="hr-HR" dirty="0" smtClean="0"/>
              <a:t>BC</a:t>
            </a:r>
            <a:r>
              <a:rPr lang="vi-VN" dirty="0" smtClean="0">
                <a:latin typeface="Calibri" pitchFamily="34" charset="0"/>
              </a:rPr>
              <a:t> i </a:t>
            </a:r>
            <a:r>
              <a:rPr lang="hr-HR" dirty="0" smtClean="0"/>
              <a:t>CD</a:t>
            </a:r>
            <a:r>
              <a:rPr lang="vi-VN" dirty="0" smtClean="0">
                <a:latin typeface="Calibri" pitchFamily="34" charset="0"/>
              </a:rPr>
              <a:t>?</a:t>
            </a:r>
            <a:endParaRPr lang="hr-HR" dirty="0" smtClean="0"/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vi-VN" dirty="0" smtClean="0">
              <a:latin typeface="Calibri" pitchFamily="34" charset="0"/>
            </a:endParaRPr>
          </a:p>
          <a:p>
            <a:pPr fontAlgn="auto"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hr-HR" dirty="0" smtClean="0"/>
              <a:t> b) Odredite brzine tijela za dijelove grafa AB, BC i CD.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hr-HR" dirty="0" smtClean="0"/>
          </a:p>
          <a:p>
            <a:pPr fontAlgn="auto"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hr-HR" dirty="0" smtClean="0"/>
              <a:t> c) Prikažite tablično i grafički ovisnost brzine o vremenu.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hr-HR" smtClean="0"/>
              <a:t> b)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2809875"/>
          <a:ext cx="6096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Broj intervala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3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t/s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s/m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v/m/s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4300" y="115888"/>
            <a:ext cx="2592388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8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8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250825" y="2103438"/>
            <a:ext cx="8424863" cy="3671887"/>
          </a:xfrm>
        </p:spPr>
        <p:txBody>
          <a:bodyPr/>
          <a:lstStyle/>
          <a:p>
            <a:pPr eaLnBrk="1" hangingPunct="1"/>
            <a:r>
              <a:rPr lang="hr-HR" sz="4800" smtClean="0">
                <a:solidFill>
                  <a:schemeClr val="tx1"/>
                </a:solidFill>
                <a:latin typeface="Arial" charset="0"/>
                <a:cs typeface="Arial" charset="0"/>
              </a:rPr>
              <a:t>JEDNOLIKO PRAVOCRTNO</a:t>
            </a:r>
            <a:br>
              <a:rPr lang="hr-HR" sz="480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hr-HR" sz="4800" smtClean="0">
                <a:solidFill>
                  <a:schemeClr val="tx1"/>
                </a:solidFill>
                <a:latin typeface="Arial" charset="0"/>
                <a:cs typeface="Arial" charset="0"/>
              </a:rPr>
              <a:t>GIBANJE I GRAFIČKI PRIKAZ GIBANJA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325" y="173038"/>
            <a:ext cx="5102225" cy="1952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101" name="Picture 9"/>
          <p:cNvPicPr>
            <a:picLocks noChangeAspect="1" noChangeArrowheads="1"/>
          </p:cNvPicPr>
          <p:nvPr/>
        </p:nvPicPr>
        <p:blipFill>
          <a:blip r:embed="rId3" cstate="print"/>
          <a:srcRect l="10747" t="35185" r="45930" b="13756"/>
          <a:stretch>
            <a:fillRect/>
          </a:stretch>
        </p:blipFill>
        <p:spPr bwMode="auto">
          <a:xfrm>
            <a:off x="4572000" y="4437063"/>
            <a:ext cx="410368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hr-HR" smtClean="0"/>
              <a:t> b)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2809875"/>
          <a:ext cx="6096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Broj intervala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3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t/s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s/m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25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v/m/s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7,5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125538"/>
            <a:ext cx="5927725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539750" y="1412875"/>
            <a:ext cx="576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3200"/>
              <a:t>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2550" y="-58738"/>
            <a:ext cx="2493963" cy="9556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627313" y="363538"/>
            <a:ext cx="3233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Trenutačna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brzina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713" y="1333500"/>
            <a:ext cx="8010525" cy="1200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+mn-lt"/>
                <a:cs typeface="Arial" pitchFamily="34" charset="0"/>
              </a:rPr>
              <a:t>Brzina</a:t>
            </a:r>
            <a:r>
              <a:rPr lang="en-US" sz="2400" dirty="0"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latin typeface="+mn-lt"/>
                <a:cs typeface="Arial" pitchFamily="34" charset="0"/>
              </a:rPr>
              <a:t>tijela</a:t>
            </a:r>
            <a:r>
              <a:rPr lang="en-US" sz="2400" dirty="0">
                <a:latin typeface="+mn-lt"/>
                <a:cs typeface="Arial" pitchFamily="34" charset="0"/>
              </a:rPr>
              <a:t> u </a:t>
            </a:r>
            <a:r>
              <a:rPr lang="hr-HR" sz="2400" dirty="0">
                <a:latin typeface="+mn-lt"/>
                <a:cs typeface="Arial" pitchFamily="34" charset="0"/>
              </a:rPr>
              <a:t>jednom određenom</a:t>
            </a:r>
            <a:r>
              <a:rPr lang="en-US" sz="2400" dirty="0"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latin typeface="+mn-lt"/>
                <a:cs typeface="Arial" pitchFamily="34" charset="0"/>
              </a:rPr>
              <a:t>trenutku</a:t>
            </a:r>
            <a:r>
              <a:rPr lang="hr-HR" sz="2400" dirty="0">
                <a:latin typeface="+mn-lt"/>
                <a:cs typeface="Arial" pitchFamily="34" charset="0"/>
              </a:rPr>
              <a:t> </a:t>
            </a:r>
            <a:r>
              <a:rPr lang="hr-HR" sz="2400" b="1" dirty="0"/>
              <a:t>trenutačna brzina.</a:t>
            </a:r>
            <a:r>
              <a:rPr lang="hr-HR" sz="2400" dirty="0"/>
              <a:t> </a:t>
            </a:r>
            <a:br>
              <a:rPr lang="hr-HR" sz="2400" dirty="0"/>
            </a:br>
            <a:r>
              <a:rPr lang="hr-HR" sz="2400" dirty="0"/>
              <a:t>Kod jednolikog gibanja </a:t>
            </a:r>
            <a:r>
              <a:rPr lang="hr-HR" sz="2400" b="1" dirty="0"/>
              <a:t>trenutna</a:t>
            </a:r>
            <a:r>
              <a:rPr lang="hr-HR" sz="2400" dirty="0"/>
              <a:t> i </a:t>
            </a:r>
            <a:r>
              <a:rPr lang="hr-HR" sz="2400" b="1" dirty="0"/>
              <a:t>srednja</a:t>
            </a:r>
            <a:r>
              <a:rPr lang="hr-HR" sz="2400" dirty="0"/>
              <a:t> brzina su jednake.</a:t>
            </a:r>
            <a:endParaRPr lang="en-US" sz="2400" dirty="0">
              <a:latin typeface="+mn-lt"/>
              <a:cs typeface="Arial" pitchFamily="34" charset="0"/>
            </a:endParaRPr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0550" y="3284538"/>
            <a:ext cx="2722563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9"/>
          <p:cNvSpPr txBox="1">
            <a:spLocks noChangeArrowheads="1"/>
          </p:cNvSpPr>
          <p:nvPr/>
        </p:nvSpPr>
        <p:spPr bwMode="auto">
          <a:xfrm>
            <a:off x="914400" y="5334000"/>
            <a:ext cx="78486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sz="2200" dirty="0" err="1" smtClean="0">
                <a:latin typeface="+mn-lt"/>
                <a:cs typeface="Arial" charset="0"/>
              </a:rPr>
              <a:t>Trenutačnu</a:t>
            </a:r>
            <a:r>
              <a:rPr lang="en-US" sz="2200" dirty="0" smtClean="0">
                <a:latin typeface="+mn-lt"/>
                <a:cs typeface="Arial" charset="0"/>
              </a:rPr>
              <a:t> </a:t>
            </a:r>
            <a:r>
              <a:rPr lang="en-US" sz="2200" dirty="0" err="1" smtClean="0">
                <a:latin typeface="+mn-lt"/>
                <a:cs typeface="Arial" charset="0"/>
              </a:rPr>
              <a:t>brzinu</a:t>
            </a:r>
            <a:r>
              <a:rPr lang="en-US" sz="2200" dirty="0" smtClean="0">
                <a:latin typeface="+mn-lt"/>
                <a:cs typeface="Arial" charset="0"/>
              </a:rPr>
              <a:t> u </a:t>
            </a:r>
            <a:r>
              <a:rPr lang="en-US" sz="2200" dirty="0" err="1" smtClean="0">
                <a:latin typeface="+mn-lt"/>
                <a:cs typeface="Arial" charset="0"/>
              </a:rPr>
              <a:t>automobilu</a:t>
            </a:r>
            <a:r>
              <a:rPr lang="en-US" sz="2200" dirty="0" smtClean="0">
                <a:latin typeface="+mn-lt"/>
                <a:cs typeface="Arial" charset="0"/>
              </a:rPr>
              <a:t> </a:t>
            </a:r>
            <a:r>
              <a:rPr lang="en-US" sz="2200" dirty="0" err="1" smtClean="0">
                <a:latin typeface="+mn-lt"/>
                <a:cs typeface="Arial" charset="0"/>
              </a:rPr>
              <a:t>očitavamo</a:t>
            </a:r>
            <a:r>
              <a:rPr lang="en-US" sz="2200" dirty="0" smtClean="0">
                <a:latin typeface="+mn-lt"/>
                <a:cs typeface="Arial" charset="0"/>
              </a:rPr>
              <a:t> </a:t>
            </a:r>
            <a:r>
              <a:rPr lang="en-US" sz="2200" dirty="0" err="1" smtClean="0">
                <a:latin typeface="+mn-lt"/>
                <a:cs typeface="Arial" charset="0"/>
              </a:rPr>
              <a:t>na</a:t>
            </a:r>
            <a:r>
              <a:rPr lang="en-US" sz="2200" dirty="0" smtClean="0">
                <a:latin typeface="+mn-lt"/>
                <a:cs typeface="Arial" charset="0"/>
              </a:rPr>
              <a:t> </a:t>
            </a:r>
            <a:r>
              <a:rPr lang="en-US" sz="2200" dirty="0" err="1" smtClean="0">
                <a:latin typeface="+mn-lt"/>
                <a:cs typeface="Arial" charset="0"/>
              </a:rPr>
              <a:t>mjeraču</a:t>
            </a:r>
            <a:r>
              <a:rPr lang="en-US" sz="2200" dirty="0" smtClean="0">
                <a:latin typeface="+mn-lt"/>
                <a:cs typeface="Arial" charset="0"/>
              </a:rPr>
              <a:t> </a:t>
            </a:r>
            <a:r>
              <a:rPr lang="en-US" sz="2200" dirty="0" err="1" smtClean="0">
                <a:latin typeface="+mn-lt"/>
                <a:cs typeface="Arial" charset="0"/>
              </a:rPr>
              <a:t>brzine</a:t>
            </a:r>
            <a:r>
              <a:rPr lang="en-US" sz="2200" dirty="0" smtClean="0">
                <a:latin typeface="+mn-lt"/>
                <a:cs typeface="Arial" charset="0"/>
              </a:rPr>
              <a:t>.</a:t>
            </a:r>
            <a:endParaRPr lang="hr-HR" sz="2200" dirty="0" smtClean="0">
              <a:latin typeface="+mn-lt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2550" y="-58738"/>
            <a:ext cx="2493963" cy="9556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3348038" y="188913"/>
            <a:ext cx="22113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600" b="1">
                <a:solidFill>
                  <a:srgbClr val="00B050"/>
                </a:solidFill>
                <a:latin typeface="Arial" charset="0"/>
                <a:cs typeface="Arial" charset="0"/>
              </a:rPr>
              <a:t>Razmisli!</a:t>
            </a:r>
            <a:endParaRPr lang="en-US" sz="3600" b="1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pic>
        <p:nvPicPr>
          <p:cNvPr id="26628" name="Picture 10"/>
          <p:cNvPicPr>
            <a:picLocks noChangeAspect="1" noChangeArrowheads="1"/>
          </p:cNvPicPr>
          <p:nvPr/>
        </p:nvPicPr>
        <p:blipFill>
          <a:blip r:embed="rId3" cstate="print"/>
          <a:srcRect l="6973" t="19148" r="53665" b="61237"/>
          <a:stretch>
            <a:fillRect/>
          </a:stretch>
        </p:blipFill>
        <p:spPr bwMode="auto">
          <a:xfrm>
            <a:off x="179388" y="1484313"/>
            <a:ext cx="9115425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5724525" y="3644900"/>
            <a:ext cx="719138" cy="679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2550" y="-58738"/>
            <a:ext cx="2493963" cy="9556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7651" name="Picture 10"/>
          <p:cNvPicPr>
            <a:picLocks noChangeAspect="1" noChangeArrowheads="1"/>
          </p:cNvPicPr>
          <p:nvPr/>
        </p:nvPicPr>
        <p:blipFill>
          <a:blip r:embed="rId3" cstate="print"/>
          <a:srcRect l="7018" t="52692" r="53665" b="7278"/>
          <a:stretch>
            <a:fillRect/>
          </a:stretch>
        </p:blipFill>
        <p:spPr bwMode="auto">
          <a:xfrm>
            <a:off x="1163638" y="1196975"/>
            <a:ext cx="6789737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3348038" y="188913"/>
            <a:ext cx="22113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600" b="1">
                <a:solidFill>
                  <a:srgbClr val="00B050"/>
                </a:solidFill>
                <a:latin typeface="Arial" charset="0"/>
                <a:cs typeface="Arial" charset="0"/>
              </a:rPr>
              <a:t>Razmisli!</a:t>
            </a:r>
            <a:endParaRPr lang="en-US" sz="3600" b="1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843213" y="1989138"/>
            <a:ext cx="720725" cy="6778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2550" y="-58738"/>
            <a:ext cx="2278063" cy="87312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2627313" y="247650"/>
            <a:ext cx="62484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hr-HR" sz="2400" b="1">
                <a:solidFill>
                  <a:srgbClr val="CC0066"/>
                </a:solidFill>
                <a:latin typeface="Arial" charset="0"/>
                <a:cs typeface="Arial" charset="0"/>
              </a:rPr>
              <a:t>Ponovimo...</a:t>
            </a:r>
            <a:endParaRPr lang="en-US" sz="2400" b="1">
              <a:solidFill>
                <a:srgbClr val="CC0066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68313" y="1125538"/>
          <a:ext cx="8229600" cy="3292475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3292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hr-H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Što je jednoliko gibanje?</a:t>
                      </a:r>
                      <a:endParaRPr kumimoji="0" lang="hr-H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hr-H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Što je s, t graf? Kako izgleda s,t graf za jednoliko gibanje?</a:t>
                      </a:r>
                      <a:endParaRPr kumimoji="0" lang="hr-H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hr-H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Što je v, t graf? Kako izgleda v,t graf za jednoliko gibanje?</a:t>
                      </a:r>
                      <a:endParaRPr kumimoji="0" lang="hr-H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hr-H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Kako razlikujemo veću i manju brzinu na s,t grafu, a kako na v,t grafu?</a:t>
                      </a:r>
                      <a:endParaRPr kumimoji="0" lang="hr-H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hr-H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Što je nejednoliko gibanje?</a:t>
                      </a:r>
                      <a:endParaRPr kumimoji="0" lang="hr-H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2550" y="-58738"/>
            <a:ext cx="2493963" cy="9556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611188" y="44450"/>
            <a:ext cx="8229600" cy="850900"/>
          </a:xfrm>
        </p:spPr>
        <p:txBody>
          <a:bodyPr/>
          <a:lstStyle/>
          <a:p>
            <a:r>
              <a:rPr lang="hr-HR" sz="2800" smtClean="0"/>
              <a:t>Nekoliko zadataka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908050"/>
            <a:ext cx="8218488" cy="1169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hr-HR" sz="2200" b="1" dirty="0">
                <a:latin typeface="+mn-lt"/>
                <a:cs typeface="Arial" pitchFamily="34" charset="0"/>
              </a:rPr>
              <a:t>1.</a:t>
            </a:r>
            <a:r>
              <a:rPr lang="hr-HR" sz="2200" dirty="0">
                <a:latin typeface="+mn-lt"/>
                <a:cs typeface="Arial" pitchFamily="34" charset="0"/>
              </a:rPr>
              <a:t> </a:t>
            </a:r>
            <a:r>
              <a:rPr lang="hr-HR" sz="2200" b="1" dirty="0">
                <a:latin typeface="+mn-lt"/>
                <a:cs typeface="Arial" pitchFamily="34" charset="0"/>
              </a:rPr>
              <a:t>primjer</a:t>
            </a:r>
            <a:r>
              <a:rPr lang="hr-HR" sz="2200" dirty="0">
                <a:latin typeface="+mn-lt"/>
                <a:cs typeface="Arial" pitchFamily="34" charset="0"/>
              </a:rPr>
              <a:t>:</a:t>
            </a:r>
            <a:br>
              <a:rPr lang="hr-HR" sz="2200" dirty="0">
                <a:latin typeface="+mn-lt"/>
                <a:cs typeface="Arial" pitchFamily="34" charset="0"/>
              </a:rPr>
            </a:br>
            <a:r>
              <a:rPr lang="hr-HR" sz="2400" dirty="0"/>
              <a:t>Izračunajte srednju brzinu zeca na slici u vremenskom intervalu  između trenutaka  t</a:t>
            </a:r>
            <a:r>
              <a:rPr lang="hr-HR" sz="2400" baseline="-25000" dirty="0"/>
              <a:t>1</a:t>
            </a:r>
            <a:r>
              <a:rPr lang="hr-HR" sz="2400" dirty="0"/>
              <a:t> = 3 s  do  t</a:t>
            </a:r>
            <a:r>
              <a:rPr lang="hr-HR" sz="2400" baseline="-25000" dirty="0"/>
              <a:t>2</a:t>
            </a:r>
            <a:r>
              <a:rPr lang="hr-HR" sz="2400" dirty="0"/>
              <a:t> = 4 s </a:t>
            </a:r>
            <a:r>
              <a:rPr lang="hr-HR" sz="2400" baseline="-25000" dirty="0"/>
              <a:t> </a:t>
            </a:r>
            <a:r>
              <a:rPr lang="hr-HR" sz="2400" dirty="0"/>
              <a:t> ako se gibao kao na slici: </a:t>
            </a:r>
            <a:endParaRPr lang="hr-HR" sz="2200" dirty="0">
              <a:latin typeface="+mn-lt"/>
              <a:cs typeface="Arial" pitchFamily="34" charset="0"/>
            </a:endParaRPr>
          </a:p>
        </p:txBody>
      </p:sp>
      <p:sp>
        <p:nvSpPr>
          <p:cNvPr id="7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63462" y="4797152"/>
            <a:ext cx="6346825" cy="1892441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hr-HR">
                <a:noFill/>
              </a:rPr>
              <a:t> </a:t>
            </a:r>
          </a:p>
        </p:txBody>
      </p:sp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4" cstate="print"/>
          <a:srcRect l="18695" t="42609" r="54210" b="20026"/>
          <a:stretch>
            <a:fillRect/>
          </a:stretch>
        </p:blipFill>
        <p:spPr bwMode="auto">
          <a:xfrm>
            <a:off x="2127250" y="2862263"/>
            <a:ext cx="100488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Straight Arrow Connector 20"/>
          <p:cNvCxnSpPr/>
          <p:nvPr/>
        </p:nvCxnSpPr>
        <p:spPr>
          <a:xfrm>
            <a:off x="3289300" y="3571875"/>
            <a:ext cx="307181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704" name="TextBox 8"/>
          <p:cNvSpPr txBox="1">
            <a:spLocks noChangeArrowheads="1"/>
          </p:cNvSpPr>
          <p:nvPr/>
        </p:nvSpPr>
        <p:spPr bwMode="auto">
          <a:xfrm>
            <a:off x="6075363" y="3571875"/>
            <a:ext cx="80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Arial" charset="0"/>
              </a:rPr>
              <a:t>s/m</a:t>
            </a: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3575050" y="3571875"/>
            <a:ext cx="14128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931444" y="3571082"/>
            <a:ext cx="142875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288631" y="3571082"/>
            <a:ext cx="142875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4656931" y="3571082"/>
            <a:ext cx="142875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003006" y="3571082"/>
            <a:ext cx="142875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360194" y="3571082"/>
            <a:ext cx="142875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5718175" y="3571875"/>
            <a:ext cx="14128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712" name="TextBox 45"/>
          <p:cNvSpPr txBox="1">
            <a:spLocks noChangeArrowheads="1"/>
          </p:cNvSpPr>
          <p:nvPr/>
        </p:nvSpPr>
        <p:spPr bwMode="auto">
          <a:xfrm>
            <a:off x="3432175" y="3714750"/>
            <a:ext cx="357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Arial" charset="0"/>
              </a:rPr>
              <a:t>1</a:t>
            </a:r>
          </a:p>
        </p:txBody>
      </p:sp>
      <p:sp>
        <p:nvSpPr>
          <p:cNvPr id="29713" name="TextBox 46"/>
          <p:cNvSpPr txBox="1">
            <a:spLocks noChangeArrowheads="1"/>
          </p:cNvSpPr>
          <p:nvPr/>
        </p:nvSpPr>
        <p:spPr bwMode="auto">
          <a:xfrm>
            <a:off x="3860800" y="3714750"/>
            <a:ext cx="357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Arial" charset="0"/>
              </a:rPr>
              <a:t>2</a:t>
            </a:r>
          </a:p>
        </p:txBody>
      </p:sp>
      <p:sp>
        <p:nvSpPr>
          <p:cNvPr id="29714" name="TextBox 49"/>
          <p:cNvSpPr txBox="1">
            <a:spLocks noChangeArrowheads="1"/>
          </p:cNvSpPr>
          <p:nvPr/>
        </p:nvSpPr>
        <p:spPr bwMode="auto">
          <a:xfrm>
            <a:off x="4217988" y="3714750"/>
            <a:ext cx="357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Arial" charset="0"/>
              </a:rPr>
              <a:t>3</a:t>
            </a:r>
          </a:p>
        </p:txBody>
      </p:sp>
      <p:sp>
        <p:nvSpPr>
          <p:cNvPr id="29715" name="TextBox 52"/>
          <p:cNvSpPr txBox="1">
            <a:spLocks noChangeArrowheads="1"/>
          </p:cNvSpPr>
          <p:nvPr/>
        </p:nvSpPr>
        <p:spPr bwMode="auto">
          <a:xfrm>
            <a:off x="4564063" y="3714750"/>
            <a:ext cx="357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Arial" charset="0"/>
              </a:rPr>
              <a:t>4</a:t>
            </a:r>
          </a:p>
        </p:txBody>
      </p:sp>
      <p:sp>
        <p:nvSpPr>
          <p:cNvPr id="29716" name="TextBox 54"/>
          <p:cNvSpPr txBox="1">
            <a:spLocks noChangeArrowheads="1"/>
          </p:cNvSpPr>
          <p:nvPr/>
        </p:nvSpPr>
        <p:spPr bwMode="auto">
          <a:xfrm>
            <a:off x="4910138" y="3714750"/>
            <a:ext cx="357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Arial" charset="0"/>
              </a:rPr>
              <a:t>5</a:t>
            </a:r>
          </a:p>
        </p:txBody>
      </p:sp>
      <p:sp>
        <p:nvSpPr>
          <p:cNvPr id="29717" name="TextBox 56"/>
          <p:cNvSpPr txBox="1">
            <a:spLocks noChangeArrowheads="1"/>
          </p:cNvSpPr>
          <p:nvPr/>
        </p:nvSpPr>
        <p:spPr bwMode="auto">
          <a:xfrm>
            <a:off x="5289550" y="3714750"/>
            <a:ext cx="357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Arial" charset="0"/>
              </a:rPr>
              <a:t>6</a:t>
            </a:r>
          </a:p>
        </p:txBody>
      </p:sp>
      <p:sp>
        <p:nvSpPr>
          <p:cNvPr id="29718" name="TextBox 58"/>
          <p:cNvSpPr txBox="1">
            <a:spLocks noChangeArrowheads="1"/>
          </p:cNvSpPr>
          <p:nvPr/>
        </p:nvSpPr>
        <p:spPr bwMode="auto">
          <a:xfrm>
            <a:off x="5646738" y="3714750"/>
            <a:ext cx="357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Arial" charset="0"/>
              </a:rPr>
              <a:t>7</a:t>
            </a:r>
          </a:p>
        </p:txBody>
      </p:sp>
      <p:sp>
        <p:nvSpPr>
          <p:cNvPr id="29719" name="Line 15"/>
          <p:cNvSpPr>
            <a:spLocks noChangeShapeType="1"/>
          </p:cNvSpPr>
          <p:nvPr/>
        </p:nvSpPr>
        <p:spPr bwMode="auto">
          <a:xfrm>
            <a:off x="3300413" y="2894013"/>
            <a:ext cx="0" cy="6397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9720" name="Rectangle 41"/>
          <p:cNvSpPr>
            <a:spLocks noChangeArrowheads="1"/>
          </p:cNvSpPr>
          <p:nvPr/>
        </p:nvSpPr>
        <p:spPr bwMode="auto">
          <a:xfrm>
            <a:off x="2916238" y="2482850"/>
            <a:ext cx="820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/>
              <a:t>t</a:t>
            </a:r>
            <a:r>
              <a:rPr lang="hr-HR" baseline="-25000"/>
              <a:t>0</a:t>
            </a:r>
            <a:r>
              <a:rPr lang="hr-HR"/>
              <a:t> = 0s </a:t>
            </a:r>
          </a:p>
        </p:txBody>
      </p:sp>
      <p:sp>
        <p:nvSpPr>
          <p:cNvPr id="29721" name="Line 15"/>
          <p:cNvSpPr>
            <a:spLocks noChangeShapeType="1"/>
          </p:cNvSpPr>
          <p:nvPr/>
        </p:nvSpPr>
        <p:spPr bwMode="auto">
          <a:xfrm>
            <a:off x="5072063" y="2903538"/>
            <a:ext cx="0" cy="6397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9722" name="Rectangle 47"/>
          <p:cNvSpPr>
            <a:spLocks noChangeArrowheads="1"/>
          </p:cNvSpPr>
          <p:nvPr/>
        </p:nvSpPr>
        <p:spPr bwMode="auto">
          <a:xfrm>
            <a:off x="4686300" y="2492375"/>
            <a:ext cx="715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/>
              <a:t>t</a:t>
            </a:r>
            <a:r>
              <a:rPr lang="hr-HR" baseline="-25000"/>
              <a:t>1</a:t>
            </a:r>
            <a:r>
              <a:rPr lang="hr-HR"/>
              <a:t>=3s </a:t>
            </a:r>
          </a:p>
        </p:txBody>
      </p:sp>
      <p:sp>
        <p:nvSpPr>
          <p:cNvPr id="29723" name="Line 15"/>
          <p:cNvSpPr>
            <a:spLocks noChangeShapeType="1"/>
          </p:cNvSpPr>
          <p:nvPr/>
        </p:nvSpPr>
        <p:spPr bwMode="auto">
          <a:xfrm>
            <a:off x="5795963" y="2903538"/>
            <a:ext cx="0" cy="6397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9724" name="Rectangle 57"/>
          <p:cNvSpPr>
            <a:spLocks noChangeArrowheads="1"/>
          </p:cNvSpPr>
          <p:nvPr/>
        </p:nvSpPr>
        <p:spPr bwMode="auto">
          <a:xfrm>
            <a:off x="5468938" y="2492375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/>
              <a:t>t</a:t>
            </a:r>
            <a:r>
              <a:rPr lang="hr-HR" baseline="-25000"/>
              <a:t>2</a:t>
            </a:r>
            <a:r>
              <a:rPr lang="hr-HR"/>
              <a:t>=4s </a:t>
            </a:r>
          </a:p>
        </p:txBody>
      </p:sp>
      <p:sp>
        <p:nvSpPr>
          <p:cNvPr id="55" name="Right Brace 54"/>
          <p:cNvSpPr/>
          <p:nvPr/>
        </p:nvSpPr>
        <p:spPr>
          <a:xfrm rot="5400000">
            <a:off x="5341938" y="3787775"/>
            <a:ext cx="185737" cy="77946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29726" name="TextBox 55"/>
          <p:cNvSpPr txBox="1">
            <a:spLocks noChangeArrowheads="1"/>
          </p:cNvSpPr>
          <p:nvPr/>
        </p:nvSpPr>
        <p:spPr bwMode="auto">
          <a:xfrm>
            <a:off x="5248275" y="4221163"/>
            <a:ext cx="403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</a:t>
            </a:r>
            <a:r>
              <a:rPr lang="hr-HR"/>
              <a:t>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2550" y="-58738"/>
            <a:ext cx="2493963" cy="9556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611188" y="44450"/>
            <a:ext cx="8229600" cy="850900"/>
          </a:xfrm>
        </p:spPr>
        <p:txBody>
          <a:bodyPr/>
          <a:lstStyle/>
          <a:p>
            <a:r>
              <a:rPr lang="hr-HR" sz="2800" smtClean="0"/>
              <a:t>Nekoliko zadataka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908050"/>
            <a:ext cx="8218488" cy="1447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hr-HR" sz="2200" b="1" dirty="0">
                <a:latin typeface="+mn-lt"/>
                <a:cs typeface="Arial" pitchFamily="34" charset="0"/>
              </a:rPr>
              <a:t>2.</a:t>
            </a:r>
            <a:r>
              <a:rPr lang="hr-HR" sz="2200" dirty="0">
                <a:latin typeface="+mn-lt"/>
                <a:cs typeface="Arial" pitchFamily="34" charset="0"/>
              </a:rPr>
              <a:t> </a:t>
            </a:r>
            <a:r>
              <a:rPr lang="hr-HR" sz="2200" b="1" dirty="0">
                <a:latin typeface="+mn-lt"/>
                <a:cs typeface="Arial" pitchFamily="34" charset="0"/>
              </a:rPr>
              <a:t>primjer</a:t>
            </a:r>
            <a:r>
              <a:rPr lang="hr-HR" sz="2200" dirty="0">
                <a:latin typeface="+mn-lt"/>
                <a:cs typeface="Arial" pitchFamily="34" charset="0"/>
              </a:rPr>
              <a:t>:</a:t>
            </a:r>
            <a:br>
              <a:rPr lang="hr-HR" sz="2200" dirty="0">
                <a:latin typeface="+mn-lt"/>
                <a:cs typeface="Arial" pitchFamily="34" charset="0"/>
              </a:rPr>
            </a:br>
            <a:r>
              <a:rPr lang="hr-HR" sz="2200" dirty="0">
                <a:latin typeface="+mn-lt"/>
                <a:cs typeface="Arial" pitchFamily="34" charset="0"/>
              </a:rPr>
              <a:t>Marica se na putu od kuće do škole u prvih 15 min gibala srednjom  brzinom od  8 km/h, nakon čega se 45 min  šetala brzinom od 4 km/h. Izračunaj Maričinu srednju brzinu na tom putu.</a:t>
            </a:r>
            <a:endParaRPr lang="hr-HR" sz="2200" baseline="-25000" dirty="0">
              <a:latin typeface="+mn-lt"/>
              <a:cs typeface="Arial" pitchFamily="34" charset="0"/>
            </a:endParaRPr>
          </a:p>
        </p:txBody>
      </p:sp>
      <p:sp>
        <p:nvSpPr>
          <p:cNvPr id="7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63461" y="2885164"/>
            <a:ext cx="6346825" cy="3074240"/>
          </a:xfrm>
          <a:prstGeom prst="rect">
            <a:avLst/>
          </a:prstGeom>
          <a:blipFill rotWithShape="1">
            <a:blip r:embed="rId3" cstate="print"/>
            <a:stretch>
              <a:fillRect l="-96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hr-HR">
                <a:noFill/>
              </a:rPr>
              <a:t> 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2550" y="-58738"/>
            <a:ext cx="2493963" cy="9556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611188" y="44450"/>
            <a:ext cx="8229600" cy="850900"/>
          </a:xfrm>
        </p:spPr>
        <p:txBody>
          <a:bodyPr/>
          <a:lstStyle/>
          <a:p>
            <a:r>
              <a:rPr lang="hr-HR" smtClean="0"/>
              <a:t>Nekoliko zadataka </a:t>
            </a:r>
            <a:r>
              <a:rPr lang="hr-HR" smtClean="0">
                <a:sym typeface="Wingdings" pitchFamily="2" charset="2"/>
              </a:rPr>
              <a:t></a:t>
            </a:r>
            <a:r>
              <a:rPr lang="hr-HR" smtClean="0"/>
              <a:t> </a:t>
            </a:r>
          </a:p>
        </p:txBody>
      </p:sp>
      <p:sp>
        <p:nvSpPr>
          <p:cNvPr id="3174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mtClean="0"/>
          </a:p>
        </p:txBody>
      </p:sp>
      <p:sp>
        <p:nvSpPr>
          <p:cNvPr id="7" name="TextBox 6"/>
          <p:cNvSpPr txBox="1"/>
          <p:nvPr/>
        </p:nvSpPr>
        <p:spPr>
          <a:xfrm>
            <a:off x="246063" y="1050925"/>
            <a:ext cx="8524875" cy="2170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200" b="1" dirty="0">
                <a:latin typeface="+mn-lt"/>
                <a:cs typeface="Arial" pitchFamily="34" charset="0"/>
              </a:rPr>
              <a:t>3. primjer</a:t>
            </a:r>
            <a:r>
              <a:rPr lang="hr-HR" sz="2200" dirty="0">
                <a:latin typeface="+mn-lt"/>
                <a:cs typeface="Arial" pitchFamily="34" charset="0"/>
              </a:rPr>
              <a:t>:</a:t>
            </a:r>
            <a:br>
              <a:rPr lang="hr-HR" sz="2200" dirty="0">
                <a:latin typeface="+mn-lt"/>
                <a:cs typeface="Arial" pitchFamily="34" charset="0"/>
              </a:rPr>
            </a:br>
            <a:r>
              <a:rPr lang="hr-HR" sz="2200" dirty="0">
                <a:latin typeface="+mn-lt"/>
                <a:cs typeface="Arial" pitchFamily="34" charset="0"/>
              </a:rPr>
              <a:t>Za vrijeme od 2 minute, maratonac prijeđe put od 600 m, dok automobil </a:t>
            </a:r>
            <a:br>
              <a:rPr lang="hr-HR" sz="2200" dirty="0">
                <a:latin typeface="+mn-lt"/>
                <a:cs typeface="Arial" pitchFamily="34" charset="0"/>
              </a:rPr>
            </a:br>
            <a:r>
              <a:rPr lang="hr-HR" sz="2200" dirty="0">
                <a:latin typeface="+mn-lt"/>
                <a:cs typeface="Arial" pitchFamily="34" charset="0"/>
              </a:rPr>
              <a:t>u isto virjeme prelazi 3 km. Kojom se srednjom brzinom giba maratonac, </a:t>
            </a:r>
            <a:br>
              <a:rPr lang="hr-HR" sz="2200" dirty="0">
                <a:latin typeface="+mn-lt"/>
                <a:cs typeface="Arial" pitchFamily="34" charset="0"/>
              </a:rPr>
            </a:br>
            <a:r>
              <a:rPr lang="hr-HR" sz="2200" dirty="0">
                <a:latin typeface="+mn-lt"/>
                <a:cs typeface="Arial" pitchFamily="34" charset="0"/>
              </a:rPr>
              <a:t>a kojom automobil? </a:t>
            </a:r>
            <a:endParaRPr lang="pl-PL" sz="2400" dirty="0">
              <a:latin typeface="+mn-lt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57200" y="3189288"/>
            <a:ext cx="63468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>
                <a:latin typeface="Arial" charset="0"/>
                <a:cs typeface="Arial" charset="0"/>
              </a:rPr>
              <a:t>Rješenje:</a:t>
            </a:r>
            <a:endParaRPr lang="hr-HR" sz="200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hr-HR" sz="2000" i="1">
                <a:latin typeface="Arial" charset="0"/>
                <a:cs typeface="Arial" charset="0"/>
              </a:rPr>
              <a:t>t = t</a:t>
            </a:r>
            <a:r>
              <a:rPr lang="hr-HR" sz="2000" i="1" baseline="-25000">
                <a:latin typeface="Arial" charset="0"/>
                <a:cs typeface="Arial" charset="0"/>
              </a:rPr>
              <a:t>A</a:t>
            </a:r>
            <a:r>
              <a:rPr lang="hr-HR" sz="2000" i="1">
                <a:latin typeface="Arial" charset="0"/>
                <a:cs typeface="Arial" charset="0"/>
              </a:rPr>
              <a:t> = t</a:t>
            </a:r>
            <a:r>
              <a:rPr lang="hr-HR" sz="2000" i="1" baseline="-25000">
                <a:latin typeface="Arial" charset="0"/>
                <a:cs typeface="Arial" charset="0"/>
              </a:rPr>
              <a:t>M</a:t>
            </a:r>
            <a:r>
              <a:rPr lang="hr-HR" sz="2000" i="1">
                <a:latin typeface="Arial" charset="0"/>
                <a:cs typeface="Arial" charset="0"/>
              </a:rPr>
              <a:t> = </a:t>
            </a:r>
            <a:r>
              <a:rPr lang="hr-HR" sz="2000">
                <a:latin typeface="Arial" charset="0"/>
                <a:cs typeface="Arial" charset="0"/>
              </a:rPr>
              <a:t>2 min = 120 s</a:t>
            </a:r>
          </a:p>
          <a:p>
            <a:pPr>
              <a:lnSpc>
                <a:spcPct val="150000"/>
              </a:lnSpc>
            </a:pPr>
            <a:r>
              <a:rPr lang="hr-HR" sz="2000" i="1">
                <a:latin typeface="Arial" charset="0"/>
                <a:cs typeface="Arial" charset="0"/>
              </a:rPr>
              <a:t>s</a:t>
            </a:r>
            <a:r>
              <a:rPr lang="hr-HR" sz="2000" i="1" baseline="-25000">
                <a:latin typeface="Arial" charset="0"/>
                <a:cs typeface="Arial" charset="0"/>
              </a:rPr>
              <a:t>M</a:t>
            </a:r>
            <a:r>
              <a:rPr lang="hr-HR" sz="2000" i="1">
                <a:latin typeface="Arial" charset="0"/>
                <a:cs typeface="Arial" charset="0"/>
              </a:rPr>
              <a:t> = </a:t>
            </a:r>
            <a:r>
              <a:rPr lang="hr-HR" sz="2000">
                <a:latin typeface="Arial" charset="0"/>
                <a:cs typeface="Arial" charset="0"/>
              </a:rPr>
              <a:t>600 m</a:t>
            </a:r>
          </a:p>
          <a:p>
            <a:pPr>
              <a:lnSpc>
                <a:spcPct val="150000"/>
              </a:lnSpc>
            </a:pPr>
            <a:r>
              <a:rPr lang="hr-HR" sz="2000" i="1">
                <a:latin typeface="Arial" charset="0"/>
                <a:cs typeface="Arial" charset="0"/>
              </a:rPr>
              <a:t>s</a:t>
            </a:r>
            <a:r>
              <a:rPr lang="hr-HR" sz="2000" i="1" baseline="-25000">
                <a:latin typeface="Arial" charset="0"/>
                <a:cs typeface="Arial" charset="0"/>
              </a:rPr>
              <a:t>A</a:t>
            </a:r>
            <a:r>
              <a:rPr lang="hr-HR" sz="2000" i="1">
                <a:latin typeface="Arial" charset="0"/>
                <a:cs typeface="Arial" charset="0"/>
              </a:rPr>
              <a:t> = 3 </a:t>
            </a:r>
            <a:r>
              <a:rPr lang="hr-HR" sz="2000">
                <a:latin typeface="Arial" charset="0"/>
                <a:cs typeface="Arial" charset="0"/>
              </a:rPr>
              <a:t>km = 3000 m</a:t>
            </a:r>
            <a:br>
              <a:rPr lang="hr-HR" sz="2000">
                <a:latin typeface="Arial" charset="0"/>
                <a:cs typeface="Arial" charset="0"/>
              </a:rPr>
            </a:br>
            <a:r>
              <a:rPr lang="hr-HR" sz="2000">
                <a:latin typeface="Arial" charset="0"/>
                <a:cs typeface="Arial" charset="0"/>
              </a:rPr>
              <a:t>-----------------</a:t>
            </a:r>
            <a:br>
              <a:rPr lang="hr-HR" sz="2000">
                <a:latin typeface="Arial" charset="0"/>
                <a:cs typeface="Arial" charset="0"/>
              </a:rPr>
            </a:br>
            <a:r>
              <a:rPr lang="hr-HR" sz="2000" i="1">
                <a:latin typeface="Arial" charset="0"/>
                <a:cs typeface="Arial" charset="0"/>
              </a:rPr>
              <a:t>v</a:t>
            </a:r>
            <a:r>
              <a:rPr lang="hr-HR" sz="2000" i="1" baseline="-25000">
                <a:latin typeface="Arial" charset="0"/>
                <a:cs typeface="Arial" charset="0"/>
              </a:rPr>
              <a:t>M</a:t>
            </a:r>
            <a:r>
              <a:rPr lang="hr-HR" sz="2000" i="1">
                <a:latin typeface="Arial" charset="0"/>
                <a:cs typeface="Arial" charset="0"/>
              </a:rPr>
              <a:t> = s</a:t>
            </a:r>
            <a:r>
              <a:rPr lang="hr-HR" sz="2000" i="1" baseline="-25000">
                <a:latin typeface="Arial" charset="0"/>
                <a:cs typeface="Arial" charset="0"/>
              </a:rPr>
              <a:t>M</a:t>
            </a:r>
            <a:r>
              <a:rPr lang="hr-HR" sz="2000" i="1">
                <a:latin typeface="Arial" charset="0"/>
                <a:cs typeface="Arial" charset="0"/>
              </a:rPr>
              <a:t> / t = </a:t>
            </a:r>
            <a:r>
              <a:rPr lang="hr-HR" sz="2000">
                <a:latin typeface="Arial" charset="0"/>
                <a:cs typeface="Arial" charset="0"/>
              </a:rPr>
              <a:t>5 m/s</a:t>
            </a:r>
            <a:br>
              <a:rPr lang="hr-HR" sz="2000">
                <a:latin typeface="Arial" charset="0"/>
                <a:cs typeface="Arial" charset="0"/>
              </a:rPr>
            </a:br>
            <a:r>
              <a:rPr lang="hr-HR" sz="2000" i="1">
                <a:latin typeface="Arial" charset="0"/>
                <a:cs typeface="Arial" charset="0"/>
              </a:rPr>
              <a:t>v</a:t>
            </a:r>
            <a:r>
              <a:rPr lang="hr-HR" sz="2000" i="1" baseline="-25000">
                <a:latin typeface="Arial" charset="0"/>
                <a:cs typeface="Arial" charset="0"/>
              </a:rPr>
              <a:t>A</a:t>
            </a:r>
            <a:r>
              <a:rPr lang="hr-HR" sz="2000" i="1">
                <a:latin typeface="Arial" charset="0"/>
                <a:cs typeface="Arial" charset="0"/>
              </a:rPr>
              <a:t> = s</a:t>
            </a:r>
            <a:r>
              <a:rPr lang="hr-HR" sz="2000" i="1" baseline="-25000">
                <a:latin typeface="Arial" charset="0"/>
                <a:cs typeface="Arial" charset="0"/>
              </a:rPr>
              <a:t>A</a:t>
            </a:r>
            <a:r>
              <a:rPr lang="hr-HR" sz="2000" i="1">
                <a:latin typeface="Arial" charset="0"/>
                <a:cs typeface="Arial" charset="0"/>
              </a:rPr>
              <a:t> / t = </a:t>
            </a:r>
            <a:r>
              <a:rPr lang="hr-HR" sz="2000">
                <a:latin typeface="Arial" charset="0"/>
                <a:cs typeface="Arial" charset="0"/>
              </a:rPr>
              <a:t>25 m/s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3851275"/>
            <a:ext cx="22209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100513" y="5702300"/>
            <a:ext cx="45132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b="1"/>
              <a:t>Nacrtajmo s-t i v-t grafove za njihova gibanja!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2550" y="-58738"/>
            <a:ext cx="2493963" cy="9556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611188" y="44450"/>
            <a:ext cx="8229600" cy="850900"/>
          </a:xfrm>
        </p:spPr>
        <p:txBody>
          <a:bodyPr/>
          <a:lstStyle/>
          <a:p>
            <a:r>
              <a:rPr lang="hr-HR" smtClean="0"/>
              <a:t>Nekoliko zadataka </a:t>
            </a:r>
            <a:r>
              <a:rPr lang="hr-HR" smtClean="0">
                <a:sym typeface="Wingdings" pitchFamily="2" charset="2"/>
              </a:rPr>
              <a:t></a:t>
            </a:r>
            <a:r>
              <a:rPr lang="hr-HR" smtClean="0"/>
              <a:t> </a:t>
            </a:r>
          </a:p>
        </p:txBody>
      </p:sp>
      <p:sp>
        <p:nvSpPr>
          <p:cNvPr id="32772" name="Content Placeholder 1"/>
          <p:cNvSpPr>
            <a:spLocks noGrp="1"/>
          </p:cNvSpPr>
          <p:nvPr>
            <p:ph idx="1"/>
          </p:nvPr>
        </p:nvSpPr>
        <p:spPr>
          <a:xfrm>
            <a:off x="457200" y="3068638"/>
            <a:ext cx="8229600" cy="3057525"/>
          </a:xfrm>
        </p:spPr>
        <p:txBody>
          <a:bodyPr/>
          <a:lstStyle/>
          <a:p>
            <a:endParaRPr lang="hr-HR" smtClean="0"/>
          </a:p>
        </p:txBody>
      </p:sp>
      <p:sp>
        <p:nvSpPr>
          <p:cNvPr id="12" name="TextBox 11"/>
          <p:cNvSpPr txBox="1"/>
          <p:nvPr/>
        </p:nvSpPr>
        <p:spPr>
          <a:xfrm>
            <a:off x="457200" y="1050925"/>
            <a:ext cx="8218488" cy="430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hr-HR" sz="2200" b="1" dirty="0">
                <a:latin typeface="+mn-lt"/>
                <a:cs typeface="Arial" pitchFamily="34" charset="0"/>
              </a:rPr>
              <a:t>4.</a:t>
            </a:r>
            <a:r>
              <a:rPr lang="hr-HR" sz="2200" dirty="0">
                <a:latin typeface="+mn-lt"/>
                <a:cs typeface="Arial" pitchFamily="34" charset="0"/>
              </a:rPr>
              <a:t> </a:t>
            </a:r>
            <a:r>
              <a:rPr lang="hr-HR" sz="2200" b="1" dirty="0">
                <a:latin typeface="+mn-lt"/>
                <a:cs typeface="Arial" pitchFamily="34" charset="0"/>
              </a:rPr>
              <a:t>primjer</a:t>
            </a:r>
            <a:r>
              <a:rPr lang="hr-HR" sz="2200" dirty="0">
                <a:latin typeface="+mn-lt"/>
                <a:cs typeface="Arial" pitchFamily="34" charset="0"/>
              </a:rPr>
              <a:t>:</a:t>
            </a:r>
          </a:p>
        </p:txBody>
      </p:sp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3" cstate="print"/>
          <a:srcRect l="31197" t="26958" r="23692" b="42220"/>
          <a:stretch>
            <a:fillRect/>
          </a:stretch>
        </p:blipFill>
        <p:spPr bwMode="auto">
          <a:xfrm>
            <a:off x="201613" y="1844675"/>
            <a:ext cx="893603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 Znate li što je </a:t>
            </a:r>
            <a:r>
              <a:rPr lang="hr-HR" i="1" smtClean="0"/>
              <a:t>tempomat</a:t>
            </a:r>
            <a:r>
              <a:rPr lang="hr-HR" smtClean="0"/>
              <a:t>? </a:t>
            </a:r>
          </a:p>
          <a:p>
            <a:pPr>
              <a:buFontTx/>
              <a:buChar char="•"/>
            </a:pPr>
            <a:r>
              <a:rPr lang="hr-HR" smtClean="0"/>
              <a:t>To je uređaj ugrađen u bolje automobile. Tempomat omogućuje vozaču  odmoriti nogu koja pritišće gas. Vozilo nastavlja voziti podešenom brzinom a tempomat osigurava </a:t>
            </a:r>
            <a:r>
              <a:rPr lang="hr-HR" b="1" smtClean="0"/>
              <a:t>jednoliko gibanje </a:t>
            </a:r>
            <a:r>
              <a:rPr lang="hr-HR" smtClean="0"/>
              <a:t>automobila.</a:t>
            </a:r>
          </a:p>
          <a:p>
            <a:pPr>
              <a:buFontTx/>
              <a:buBlip>
                <a:blip r:embed="rId2"/>
              </a:buBlip>
            </a:pPr>
            <a:r>
              <a:rPr lang="hr-HR" smtClean="0"/>
              <a:t> </a:t>
            </a:r>
            <a:r>
              <a:rPr lang="hr-HR" b="1" smtClean="0"/>
              <a:t>Gibanje je jednoliko, ako se tijelo giba stalnom brzinom.</a:t>
            </a:r>
          </a:p>
          <a:p>
            <a:pPr>
              <a:buFontTx/>
              <a:buNone/>
            </a:pPr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2550" y="-58738"/>
            <a:ext cx="2493963" cy="9556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3795" name="Title 1"/>
          <p:cNvSpPr>
            <a:spLocks noGrp="1"/>
          </p:cNvSpPr>
          <p:nvPr>
            <p:ph type="title"/>
          </p:nvPr>
        </p:nvSpPr>
        <p:spPr>
          <a:xfrm>
            <a:off x="611188" y="44450"/>
            <a:ext cx="8229600" cy="850900"/>
          </a:xfrm>
        </p:spPr>
        <p:txBody>
          <a:bodyPr/>
          <a:lstStyle/>
          <a:p>
            <a:r>
              <a:rPr lang="hr-HR" smtClean="0"/>
              <a:t>Nekoliko zadataka </a:t>
            </a:r>
            <a:r>
              <a:rPr lang="hr-HR" smtClean="0">
                <a:sym typeface="Wingdings" pitchFamily="2" charset="2"/>
              </a:rPr>
              <a:t></a:t>
            </a:r>
            <a:r>
              <a:rPr lang="hr-HR" smtClean="0"/>
              <a:t> </a:t>
            </a:r>
          </a:p>
        </p:txBody>
      </p:sp>
      <p:sp>
        <p:nvSpPr>
          <p:cNvPr id="33796" name="Content Placeholder 1"/>
          <p:cNvSpPr>
            <a:spLocks noGrp="1"/>
          </p:cNvSpPr>
          <p:nvPr>
            <p:ph idx="1"/>
          </p:nvPr>
        </p:nvSpPr>
        <p:spPr>
          <a:xfrm>
            <a:off x="457200" y="3068638"/>
            <a:ext cx="8229600" cy="3057525"/>
          </a:xfrm>
        </p:spPr>
        <p:txBody>
          <a:bodyPr/>
          <a:lstStyle/>
          <a:p>
            <a:endParaRPr lang="hr-HR" smtClean="0"/>
          </a:p>
        </p:txBody>
      </p:sp>
      <p:sp>
        <p:nvSpPr>
          <p:cNvPr id="12" name="TextBox 11"/>
          <p:cNvSpPr txBox="1"/>
          <p:nvPr/>
        </p:nvSpPr>
        <p:spPr>
          <a:xfrm>
            <a:off x="457200" y="1050925"/>
            <a:ext cx="8218488" cy="430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hr-HR" sz="2200" b="1" dirty="0">
                <a:latin typeface="+mn-lt"/>
                <a:cs typeface="Arial" pitchFamily="34" charset="0"/>
              </a:rPr>
              <a:t>5.</a:t>
            </a:r>
            <a:r>
              <a:rPr lang="hr-HR" sz="2200" dirty="0">
                <a:latin typeface="+mn-lt"/>
                <a:cs typeface="Arial" pitchFamily="34" charset="0"/>
              </a:rPr>
              <a:t> </a:t>
            </a:r>
            <a:r>
              <a:rPr lang="hr-HR" sz="2200" b="1" dirty="0">
                <a:latin typeface="+mn-lt"/>
                <a:cs typeface="Arial" pitchFamily="34" charset="0"/>
              </a:rPr>
              <a:t>primjer</a:t>
            </a:r>
            <a:r>
              <a:rPr lang="hr-HR" sz="2200" dirty="0">
                <a:latin typeface="+mn-lt"/>
                <a:cs typeface="Arial" pitchFamily="34" charset="0"/>
              </a:rPr>
              <a:t>:</a:t>
            </a:r>
          </a:p>
        </p:txBody>
      </p:sp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3" cstate="print"/>
          <a:srcRect l="31197" t="60207" r="23692" b="11053"/>
          <a:stretch>
            <a:fillRect/>
          </a:stretch>
        </p:blipFill>
        <p:spPr bwMode="auto">
          <a:xfrm>
            <a:off x="250825" y="1773238"/>
            <a:ext cx="90424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2550" y="-58738"/>
            <a:ext cx="2493963" cy="9556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611188" y="44450"/>
            <a:ext cx="8229600" cy="850900"/>
          </a:xfrm>
        </p:spPr>
        <p:txBody>
          <a:bodyPr/>
          <a:lstStyle/>
          <a:p>
            <a:r>
              <a:rPr lang="hr-HR" smtClean="0"/>
              <a:t>Nekoliko zadataka </a:t>
            </a:r>
            <a:r>
              <a:rPr lang="hr-HR" smtClean="0">
                <a:sym typeface="Wingdings" pitchFamily="2" charset="2"/>
              </a:rPr>
              <a:t></a:t>
            </a:r>
            <a:r>
              <a:rPr lang="hr-HR" smtClean="0"/>
              <a:t> </a:t>
            </a:r>
          </a:p>
        </p:txBody>
      </p:sp>
      <p:sp>
        <p:nvSpPr>
          <p:cNvPr id="34820" name="Content Placeholder 1"/>
          <p:cNvSpPr>
            <a:spLocks noGrp="1"/>
          </p:cNvSpPr>
          <p:nvPr>
            <p:ph idx="1"/>
          </p:nvPr>
        </p:nvSpPr>
        <p:spPr>
          <a:xfrm>
            <a:off x="457200" y="3068638"/>
            <a:ext cx="8229600" cy="3057525"/>
          </a:xfrm>
        </p:spPr>
        <p:txBody>
          <a:bodyPr/>
          <a:lstStyle/>
          <a:p>
            <a:endParaRPr lang="hr-HR" smtClean="0"/>
          </a:p>
        </p:txBody>
      </p:sp>
      <p:sp>
        <p:nvSpPr>
          <p:cNvPr id="12" name="TextBox 11"/>
          <p:cNvSpPr txBox="1"/>
          <p:nvPr/>
        </p:nvSpPr>
        <p:spPr>
          <a:xfrm>
            <a:off x="457200" y="1050925"/>
            <a:ext cx="8218488" cy="1784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hr-HR" sz="2200" b="1" dirty="0">
                <a:latin typeface="+mn-lt"/>
                <a:cs typeface="Arial" pitchFamily="34" charset="0"/>
              </a:rPr>
              <a:t>6.</a:t>
            </a:r>
            <a:r>
              <a:rPr lang="hr-HR" sz="2200" dirty="0">
                <a:latin typeface="+mn-lt"/>
                <a:cs typeface="Arial" pitchFamily="34" charset="0"/>
              </a:rPr>
              <a:t> </a:t>
            </a:r>
            <a:r>
              <a:rPr lang="hr-HR" sz="2200" b="1" dirty="0">
                <a:latin typeface="+mn-lt"/>
                <a:cs typeface="Arial" pitchFamily="34" charset="0"/>
              </a:rPr>
              <a:t>primjer</a:t>
            </a:r>
            <a:r>
              <a:rPr lang="hr-HR" sz="2200" dirty="0">
                <a:latin typeface="+mn-lt"/>
                <a:cs typeface="Arial" pitchFamily="34" charset="0"/>
              </a:rPr>
              <a:t>:</a:t>
            </a:r>
            <a:br>
              <a:rPr lang="hr-HR" sz="2200" dirty="0">
                <a:latin typeface="+mn-lt"/>
                <a:cs typeface="Arial" pitchFamily="34" charset="0"/>
              </a:rPr>
            </a:br>
            <a:r>
              <a:rPr lang="hr-HR" sz="2200" dirty="0"/>
              <a:t>Dječak trči oko jezera 10 min brzinom 4 m/s. Zatim dvije minute sjedi na klupi. Nakon toga se 5 min nastavlja gibati brzinom 6 m/s. Koliki je ukupan put dječak prešao? Kolika </a:t>
            </a:r>
            <a:r>
              <a:rPr lang="pl-PL" sz="2200" dirty="0"/>
              <a:t>je bila srednja brzina dječaka? Nacrtaj </a:t>
            </a:r>
            <a:r>
              <a:rPr lang="pl-PL" sz="2200" i="1" dirty="0"/>
              <a:t>s,t </a:t>
            </a:r>
            <a:r>
              <a:rPr lang="hr-HR" sz="2200" dirty="0"/>
              <a:t>graf</a:t>
            </a:r>
            <a:r>
              <a:rPr lang="hr-HR" sz="2200" i="1" dirty="0"/>
              <a:t> </a:t>
            </a:r>
            <a:r>
              <a:rPr lang="hr-HR" sz="2200" dirty="0"/>
              <a:t>gibanja dječaka.</a:t>
            </a:r>
            <a:endParaRPr lang="hr-HR" sz="2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2550" y="-58738"/>
            <a:ext cx="2493963" cy="9556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5843" name="TextBox 1"/>
          <p:cNvSpPr txBox="1">
            <a:spLocks noChangeArrowheads="1"/>
          </p:cNvSpPr>
          <p:nvPr/>
        </p:nvSpPr>
        <p:spPr bwMode="auto">
          <a:xfrm>
            <a:off x="3348038" y="188913"/>
            <a:ext cx="16716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600" b="1">
                <a:solidFill>
                  <a:srgbClr val="00B050"/>
                </a:solidFill>
                <a:latin typeface="Arial" charset="0"/>
                <a:cs typeface="Arial" charset="0"/>
              </a:rPr>
              <a:t>Istraži!</a:t>
            </a:r>
            <a:endParaRPr lang="en-US" sz="3600" b="1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sp>
        <p:nvSpPr>
          <p:cNvPr id="35844" name="TextBox 1"/>
          <p:cNvSpPr txBox="1">
            <a:spLocks noChangeArrowheads="1"/>
          </p:cNvSpPr>
          <p:nvPr/>
        </p:nvSpPr>
        <p:spPr bwMode="auto">
          <a:xfrm>
            <a:off x="900113" y="1268413"/>
            <a:ext cx="42449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/>
              <a:t>Što je </a:t>
            </a:r>
            <a:r>
              <a:rPr lang="hr-HR" sz="2400" b="1"/>
              <a:t>čvor? </a:t>
            </a:r>
          </a:p>
          <a:p>
            <a:r>
              <a:rPr lang="hr-HR" sz="2400" b="1"/>
              <a:t/>
            </a:r>
            <a:br>
              <a:rPr lang="hr-HR" sz="2400" b="1"/>
            </a:br>
            <a:r>
              <a:rPr lang="hr-HR" sz="2400"/>
              <a:t>Što je </a:t>
            </a:r>
            <a:r>
              <a:rPr lang="hr-HR" sz="2400" b="1"/>
              <a:t>mah? </a:t>
            </a:r>
            <a:r>
              <a:rPr lang="hr-HR" sz="2400"/>
              <a:t>A što </a:t>
            </a:r>
            <a:r>
              <a:rPr lang="hr-HR" sz="2400" b="1"/>
              <a:t>Machov broj?</a:t>
            </a:r>
            <a:r>
              <a:rPr lang="hr-HR" sz="2400"/>
              <a:t> </a:t>
            </a:r>
          </a:p>
          <a:p>
            <a:endParaRPr lang="hr-HR" sz="2400" b="1"/>
          </a:p>
          <a:p>
            <a:r>
              <a:rPr lang="hr-HR" sz="2400"/>
              <a:t>Što znači probiti zvučni zid?</a:t>
            </a:r>
            <a:r>
              <a:rPr lang="hr-HR" sz="2400" b="1"/>
              <a:t> </a:t>
            </a:r>
            <a:endParaRPr lang="hr-HR" sz="2400"/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3500438"/>
            <a:ext cx="3700462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1125538"/>
            <a:ext cx="25336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2550" y="-58738"/>
            <a:ext cx="2493963" cy="9556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079" name="Rectangle 1"/>
          <p:cNvSpPr>
            <a:spLocks noChangeArrowheads="1"/>
          </p:cNvSpPr>
          <p:nvPr/>
        </p:nvSpPr>
        <p:spPr bwMode="auto">
          <a:xfrm>
            <a:off x="382588" y="5611813"/>
            <a:ext cx="3092450" cy="831850"/>
          </a:xfrm>
          <a:prstGeom prst="rect">
            <a:avLst/>
          </a:prstGeom>
          <a:solidFill>
            <a:srgbClr val="FEB9B4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/>
              <a:t>Pravocrtno</a:t>
            </a:r>
            <a:r>
              <a:rPr lang="hr-HR" sz="2400"/>
              <a:t> gibanje </a:t>
            </a:r>
            <a:r>
              <a:rPr lang="hr-HR" sz="2400">
                <a:sym typeface="Wingdings" pitchFamily="2" charset="2"/>
              </a:rPr>
              <a:t> </a:t>
            </a:r>
            <a:r>
              <a:rPr lang="hr-HR" sz="2400"/>
              <a:t/>
            </a:r>
            <a:br>
              <a:rPr lang="hr-HR" sz="2400"/>
            </a:br>
            <a:r>
              <a:rPr lang="hr-HR" sz="2400"/>
              <a:t>tijelo</a:t>
            </a:r>
            <a:r>
              <a:rPr lang="hr-HR" sz="2400" b="1"/>
              <a:t> ne mijenja smjer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708400" y="5848350"/>
            <a:ext cx="1874838" cy="3619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 l="19463" t="29803" r="37494" b="20456"/>
          <a:stretch>
            <a:fillRect/>
          </a:stretch>
        </p:blipFill>
        <p:spPr bwMode="auto">
          <a:xfrm rot="1193594">
            <a:off x="5691188" y="4173538"/>
            <a:ext cx="3389312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0" name="TextBox 1"/>
          <p:cNvSpPr txBox="1">
            <a:spLocks noChangeArrowheads="1"/>
          </p:cNvSpPr>
          <p:nvPr/>
        </p:nvSpPr>
        <p:spPr bwMode="auto">
          <a:xfrm>
            <a:off x="755650" y="692150"/>
            <a:ext cx="8085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800">
                <a:solidFill>
                  <a:srgbClr val="7030A0"/>
                </a:solidFill>
              </a:rPr>
              <a:t>Kada kažemo da se tijelo giba </a:t>
            </a:r>
            <a:r>
              <a:rPr lang="hr-HR" sz="2800" b="1">
                <a:solidFill>
                  <a:srgbClr val="7030A0"/>
                </a:solidFill>
              </a:rPr>
              <a:t>jednoliko</a:t>
            </a:r>
            <a:r>
              <a:rPr lang="hr-HR" sz="2800">
                <a:solidFill>
                  <a:srgbClr val="7030A0"/>
                </a:solidFill>
              </a:rPr>
              <a:t> i </a:t>
            </a:r>
            <a:r>
              <a:rPr lang="hr-HR" sz="2800" b="1">
                <a:solidFill>
                  <a:srgbClr val="7030A0"/>
                </a:solidFill>
              </a:rPr>
              <a:t>pravocrtno</a:t>
            </a:r>
            <a:r>
              <a:rPr lang="hr-HR" sz="280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82588" y="2711450"/>
            <a:ext cx="4833937" cy="830263"/>
          </a:xfrm>
          <a:prstGeom prst="rect">
            <a:avLst/>
          </a:prstGeom>
          <a:solidFill>
            <a:srgbClr val="8FDF6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400" b="1"/>
              <a:t>Jednoliko gibanje</a:t>
            </a:r>
            <a:r>
              <a:rPr lang="hr-HR" sz="2400"/>
              <a:t/>
            </a:r>
            <a:br>
              <a:rPr lang="hr-HR" sz="2400"/>
            </a:br>
            <a:r>
              <a:rPr lang="hr-HR" sz="2400">
                <a:sym typeface="Wingdings" pitchFamily="2" charset="2"/>
              </a:rPr>
              <a:t> </a:t>
            </a:r>
            <a:r>
              <a:rPr lang="hr-HR" sz="2400" b="1">
                <a:sym typeface="Wingdings" pitchFamily="2" charset="2"/>
              </a:rPr>
              <a:t>brzina</a:t>
            </a:r>
            <a:r>
              <a:rPr lang="hr-HR" sz="2400">
                <a:sym typeface="Wingdings" pitchFamily="2" charset="2"/>
              </a:rPr>
              <a:t> se ne mijenja</a:t>
            </a:r>
            <a:endParaRPr lang="hr-HR" sz="2400" b="1" i="1"/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4" cstate="print"/>
          <a:srcRect l="14674" t="57803" r="40459" b="23653"/>
          <a:stretch>
            <a:fillRect/>
          </a:stretch>
        </p:blipFill>
        <p:spPr bwMode="auto">
          <a:xfrm>
            <a:off x="5175250" y="1557338"/>
            <a:ext cx="3817938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Straight Arrow Connector 19"/>
          <p:cNvCxnSpPr/>
          <p:nvPr/>
        </p:nvCxnSpPr>
        <p:spPr>
          <a:xfrm flipH="1">
            <a:off x="2411413" y="1216025"/>
            <a:ext cx="2963862" cy="1495425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hr-HR" smtClean="0"/>
              <a:t> </a:t>
            </a:r>
          </a:p>
          <a:p>
            <a:endParaRPr lang="hr-HR" smtClean="0"/>
          </a:p>
          <a:p>
            <a:r>
              <a:rPr lang="pl-PL" smtClean="0"/>
              <a:t>Je li se automobil gibao jednoliko i po čemu to zaključujete?</a:t>
            </a:r>
          </a:p>
          <a:p>
            <a:pPr>
              <a:buFontTx/>
              <a:buBlip>
                <a:blip r:embed="rId2"/>
              </a:buBlip>
            </a:pPr>
            <a:r>
              <a:rPr lang="hr-HR" smtClean="0"/>
              <a:t> </a:t>
            </a:r>
            <a:r>
              <a:rPr lang="vi-VN" smtClean="0">
                <a:latin typeface="Calibri" pitchFamily="34" charset="0"/>
              </a:rPr>
              <a:t>Prijeđeni put </a:t>
            </a:r>
            <a:r>
              <a:rPr lang="vi-VN" i="1" smtClean="0">
                <a:latin typeface="Calibri" pitchFamily="34" charset="0"/>
              </a:rPr>
              <a:t>s </a:t>
            </a:r>
            <a:r>
              <a:rPr lang="vi-VN" smtClean="0">
                <a:latin typeface="Calibri" pitchFamily="34" charset="0"/>
              </a:rPr>
              <a:t>povećavao se uvijek za jednak iznos </a:t>
            </a:r>
            <a:r>
              <a:rPr lang="el-GR" i="1" smtClean="0"/>
              <a:t>Δ</a:t>
            </a:r>
            <a:r>
              <a:rPr lang="vi-VN" i="1" smtClean="0">
                <a:latin typeface="Calibri" pitchFamily="34" charset="0"/>
              </a:rPr>
              <a:t>s </a:t>
            </a:r>
            <a:r>
              <a:rPr lang="vi-VN" smtClean="0">
                <a:latin typeface="Calibri" pitchFamily="34" charset="0"/>
              </a:rPr>
              <a:t>= </a:t>
            </a:r>
            <a:r>
              <a:rPr lang="hr-HR" smtClean="0"/>
              <a:t>20 </a:t>
            </a:r>
            <a:r>
              <a:rPr lang="vi-VN" smtClean="0">
                <a:latin typeface="Calibri" pitchFamily="34" charset="0"/>
              </a:rPr>
              <a:t>m u jednakim vremenskim intervalima </a:t>
            </a:r>
            <a:r>
              <a:rPr lang="el-GR" i="1" smtClean="0"/>
              <a:t>Δ</a:t>
            </a:r>
            <a:r>
              <a:rPr lang="vi-VN" i="1" smtClean="0">
                <a:latin typeface="Calibri" pitchFamily="34" charset="0"/>
              </a:rPr>
              <a:t>t </a:t>
            </a:r>
            <a:r>
              <a:rPr lang="vi-VN" smtClean="0">
                <a:latin typeface="Calibri" pitchFamily="34" charset="0"/>
              </a:rPr>
              <a:t>= 1 s. Automobil se gibao jednoliko.</a:t>
            </a:r>
            <a:endParaRPr lang="pl-PL" smtClean="0"/>
          </a:p>
          <a:p>
            <a:endParaRPr lang="hr-HR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27088" y="1341438"/>
          <a:ext cx="694213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445"/>
                <a:gridCol w="1219423"/>
                <a:gridCol w="1219423"/>
                <a:gridCol w="1219423"/>
                <a:gridCol w="1219423"/>
              </a:tblGrid>
              <a:tr h="457200">
                <a:tc>
                  <a:txBody>
                    <a:bodyPr/>
                    <a:lstStyle/>
                    <a:p>
                      <a:r>
                        <a:rPr lang="hr-HR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Vrijeme, </a:t>
                      </a:r>
                      <a:r>
                        <a:rPr lang="hr-HR" sz="24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t/s	</a:t>
                      </a:r>
                    </a:p>
                  </a:txBody>
                  <a:tcPr marL="91457" marR="91457" marT="45704" marB="45704"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1</a:t>
                      </a:r>
                      <a:endParaRPr lang="hr-HR" sz="2400" dirty="0"/>
                    </a:p>
                  </a:txBody>
                  <a:tcPr marL="91457" marR="91457" marT="45704" marB="45704"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2</a:t>
                      </a:r>
                      <a:endParaRPr lang="hr-HR" sz="2400" dirty="0"/>
                    </a:p>
                  </a:txBody>
                  <a:tcPr marL="91457" marR="91457" marT="45704" marB="45704"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3</a:t>
                      </a:r>
                      <a:endParaRPr lang="hr-HR" sz="2400" dirty="0"/>
                    </a:p>
                  </a:txBody>
                  <a:tcPr marL="91457" marR="91457" marT="45704" marB="45704"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4</a:t>
                      </a:r>
                      <a:endParaRPr lang="hr-HR" sz="2400" dirty="0"/>
                    </a:p>
                  </a:txBody>
                  <a:tcPr marL="91457" marR="91457" marT="45704" marB="45704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hr-H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Put, </a:t>
                      </a:r>
                      <a:r>
                        <a:rPr lang="hr-HR" sz="2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s/m	</a:t>
                      </a:r>
                    </a:p>
                  </a:txBody>
                  <a:tcPr marL="91457" marR="91457" marT="45704" marB="45704"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20</a:t>
                      </a:r>
                      <a:endParaRPr lang="hr-HR" sz="2400" dirty="0"/>
                    </a:p>
                  </a:txBody>
                  <a:tcPr marL="91457" marR="91457" marT="45704" marB="45704"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40</a:t>
                      </a:r>
                      <a:endParaRPr lang="hr-HR" sz="2400" dirty="0"/>
                    </a:p>
                  </a:txBody>
                  <a:tcPr marL="91457" marR="91457" marT="45704" marB="45704"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60</a:t>
                      </a:r>
                      <a:endParaRPr lang="hr-HR" sz="2400" dirty="0"/>
                    </a:p>
                  </a:txBody>
                  <a:tcPr marL="91457" marR="91457" marT="45704" marB="45704"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80</a:t>
                      </a:r>
                      <a:endParaRPr lang="hr-HR" sz="2400" dirty="0"/>
                    </a:p>
                  </a:txBody>
                  <a:tcPr marL="91457" marR="91457" marT="45704" marB="4570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088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hr-HR" smtClean="0"/>
              <a:t> Tijelo se giba </a:t>
            </a:r>
            <a:r>
              <a:rPr lang="hr-HR" b="1" smtClean="0"/>
              <a:t>jednoliko, </a:t>
            </a:r>
            <a:r>
              <a:rPr lang="hr-HR" smtClean="0"/>
              <a:t>ako u jednakim vremenskim intervalima prelazi </a:t>
            </a:r>
            <a:r>
              <a:rPr lang="hr-HR" b="1" smtClean="0"/>
              <a:t>jednake putove</a:t>
            </a:r>
            <a:r>
              <a:rPr lang="hr-HR" smtClean="0"/>
              <a:t>.</a:t>
            </a:r>
          </a:p>
          <a:p>
            <a:r>
              <a:rPr lang="hr-HR" smtClean="0"/>
              <a:t> </a:t>
            </a:r>
            <a:r>
              <a:rPr lang="vi-VN" smtClean="0">
                <a:latin typeface="Calibri" pitchFamily="34" charset="0"/>
              </a:rPr>
              <a:t>Izračunajte srednje brzine u svakom vremenskom intervalu iz tablice, na cijelome putu</a:t>
            </a:r>
            <a:r>
              <a:rPr lang="hr-HR" smtClean="0"/>
              <a:t>,</a:t>
            </a:r>
            <a:r>
              <a:rPr lang="vi-VN" smtClean="0">
                <a:latin typeface="Calibri" pitchFamily="34" charset="0"/>
              </a:rPr>
              <a:t> te između dva uzastopna </a:t>
            </a:r>
            <a:r>
              <a:rPr lang="hr-HR" smtClean="0"/>
              <a:t>mjerenja</a:t>
            </a:r>
            <a:r>
              <a:rPr lang="vi-VN" smtClean="0">
                <a:latin typeface="Calibri" pitchFamily="34" charset="0"/>
              </a:rPr>
              <a:t>.</a:t>
            </a:r>
            <a:r>
              <a:rPr lang="hr-HR" smtClean="0"/>
              <a:t> Usporedite dobivene vrijednosti.</a:t>
            </a:r>
          </a:p>
          <a:p>
            <a:pPr>
              <a:buFontTx/>
              <a:buBlip>
                <a:blip r:embed="rId2"/>
              </a:buBlip>
            </a:pPr>
            <a:r>
              <a:rPr lang="hr-HR" smtClean="0"/>
              <a:t> </a:t>
            </a:r>
          </a:p>
          <a:p>
            <a:pPr>
              <a:buFontTx/>
              <a:buBlip>
                <a:blip r:embed="rId2"/>
              </a:buBlip>
            </a:pPr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hr-HR" smtClean="0"/>
              <a:t> </a:t>
            </a:r>
            <a:r>
              <a:rPr lang="hr-HR" b="1" smtClean="0"/>
              <a:t>Kada se tijelo giba jednoliko, vrijednosti srednjih brzina su jednake u svim vremenskim intervalima.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3" descr="175 co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5875" y="1700213"/>
            <a:ext cx="4240213" cy="4156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hr-HR" smtClean="0"/>
              <a:t> Spajanjem nacrtanih točaka dobili smo pravac koji prolazi ishodištem koordinatnog sustava. </a:t>
            </a:r>
          </a:p>
          <a:p>
            <a:pPr>
              <a:buFontTx/>
              <a:buBlip>
                <a:blip r:embed="rId2"/>
              </a:buBlip>
            </a:pPr>
            <a:r>
              <a:rPr lang="hr-HR" smtClean="0"/>
              <a:t> P</a:t>
            </a:r>
            <a:r>
              <a:rPr lang="vi-VN" smtClean="0">
                <a:latin typeface="Calibri" pitchFamily="34" charset="0"/>
              </a:rPr>
              <a:t>rijeđeni put </a:t>
            </a:r>
            <a:r>
              <a:rPr lang="vi-VN" i="1" smtClean="0">
                <a:latin typeface="Calibri" pitchFamily="34" charset="0"/>
              </a:rPr>
              <a:t>s </a:t>
            </a:r>
            <a:r>
              <a:rPr lang="hr-HR" smtClean="0"/>
              <a:t>je</a:t>
            </a:r>
            <a:r>
              <a:rPr lang="hr-HR" i="1" smtClean="0"/>
              <a:t> </a:t>
            </a:r>
            <a:r>
              <a:rPr lang="vi-VN" smtClean="0">
                <a:latin typeface="Calibri" pitchFamily="34" charset="0"/>
              </a:rPr>
              <a:t>razmjeran (proporcionalan) vremenu gibanja</a:t>
            </a:r>
            <a:r>
              <a:rPr lang="vi-VN" i="1" smtClean="0">
                <a:latin typeface="Calibri" pitchFamily="34" charset="0"/>
              </a:rPr>
              <a:t> t, </a:t>
            </a:r>
            <a:r>
              <a:rPr lang="hr-HR" i="1" smtClean="0"/>
              <a:t>(</a:t>
            </a:r>
            <a:r>
              <a:rPr lang="vi-VN" i="1" smtClean="0">
                <a:latin typeface="Calibri" pitchFamily="34" charset="0"/>
              </a:rPr>
              <a:t>s ~ t</a:t>
            </a:r>
            <a:r>
              <a:rPr lang="hr-HR" i="1" smtClean="0"/>
              <a:t>)</a:t>
            </a:r>
            <a:r>
              <a:rPr lang="vi-VN" i="1" smtClean="0">
                <a:latin typeface="Calibri" pitchFamily="34" charset="0"/>
              </a:rPr>
              <a:t>. </a:t>
            </a:r>
            <a:endParaRPr lang="hr-HR" i="1" smtClean="0"/>
          </a:p>
          <a:p>
            <a:pPr>
              <a:buFontTx/>
              <a:buBlip>
                <a:blip r:embed="rId2"/>
              </a:buBlip>
            </a:pPr>
            <a:r>
              <a:rPr lang="hr-HR" i="1" smtClean="0"/>
              <a:t> </a:t>
            </a:r>
            <a:r>
              <a:rPr lang="hr-HR" smtClean="0"/>
              <a:t>Jednadžba puta: </a:t>
            </a:r>
          </a:p>
          <a:p>
            <a:pPr algn="ctr">
              <a:buFontTx/>
              <a:buNone/>
            </a:pPr>
            <a:r>
              <a:rPr lang="hr-HR" b="1" i="1" smtClean="0"/>
              <a:t>s </a:t>
            </a:r>
            <a:r>
              <a:rPr lang="hr-HR" b="1" smtClean="0"/>
              <a:t>=</a:t>
            </a:r>
            <a:r>
              <a:rPr lang="hr-HR" b="1" i="1" smtClean="0"/>
              <a:t> v · t</a:t>
            </a:r>
            <a:r>
              <a:rPr lang="hr-HR" i="1" smtClean="0"/>
              <a:t>.</a:t>
            </a:r>
          </a:p>
          <a:p>
            <a:pPr>
              <a:buFontTx/>
              <a:buBlip>
                <a:blip r:embed="rId2"/>
              </a:buBlip>
            </a:pPr>
            <a:r>
              <a:rPr lang="hr-HR" smtClean="0"/>
              <a:t> </a:t>
            </a:r>
            <a:r>
              <a:rPr lang="vi-VN" b="1" smtClean="0">
                <a:latin typeface="Calibri" pitchFamily="34" charset="0"/>
              </a:rPr>
              <a:t>Kod jednolikog gibanja brzina tijela je stalna, a prijeđeni put razmjeran vremenu gibanja.</a:t>
            </a:r>
            <a:endParaRPr lang="hr-HR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</TotalTime>
  <Words>740</Words>
  <Application>Microsoft Office PowerPoint</Application>
  <PresentationFormat>On-screen Show (4:3)</PresentationFormat>
  <Paragraphs>149</Paragraphs>
  <Slides>32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Calibri</vt:lpstr>
      <vt:lpstr>Arial</vt:lpstr>
      <vt:lpstr>Comic Sans MS</vt:lpstr>
      <vt:lpstr>Wingdings</vt:lpstr>
      <vt:lpstr>Times New Roman</vt:lpstr>
      <vt:lpstr>Office Theme</vt:lpstr>
      <vt:lpstr>1_Office Theme</vt:lpstr>
      <vt:lpstr>Microsoft Equation 3.0</vt:lpstr>
      <vt:lpstr>Slide 1</vt:lpstr>
      <vt:lpstr>8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Nekoliko zadataka </vt:lpstr>
      <vt:lpstr>Nekoliko zadataka </vt:lpstr>
      <vt:lpstr>Nekoliko zadataka  </vt:lpstr>
      <vt:lpstr>Nekoliko zadataka  </vt:lpstr>
      <vt:lpstr>Nekoliko zadataka  </vt:lpstr>
      <vt:lpstr>Nekoliko zadataka  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</dc:title>
  <dc:creator>ROBERTO</dc:creator>
  <cp:lastModifiedBy>Guest</cp:lastModifiedBy>
  <cp:revision>114</cp:revision>
  <dcterms:created xsi:type="dcterms:W3CDTF">2014-09-17T23:24:23Z</dcterms:created>
  <dcterms:modified xsi:type="dcterms:W3CDTF">2017-02-09T12:52:49Z</dcterms:modified>
</cp:coreProperties>
</file>