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5" r:id="rId1"/>
  </p:sldMasterIdLst>
  <p:sldIdLst>
    <p:sldId id="256" r:id="rId2"/>
    <p:sldId id="257" r:id="rId3"/>
    <p:sldId id="267" r:id="rId4"/>
    <p:sldId id="258" r:id="rId5"/>
    <p:sldId id="265" r:id="rId6"/>
    <p:sldId id="266" r:id="rId7"/>
    <p:sldId id="260" r:id="rId8"/>
    <p:sldId id="268" r:id="rId9"/>
    <p:sldId id="269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0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E480E-D150-41B7-A8B7-0E2E44598154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A18A72E-74A9-4F88-A0C2-171155F6551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3969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E480E-D150-41B7-A8B7-0E2E44598154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A18A72E-74A9-4F88-A0C2-171155F6551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08992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E480E-D150-41B7-A8B7-0E2E44598154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A18A72E-74A9-4F88-A0C2-171155F65516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090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E480E-D150-41B7-A8B7-0E2E44598154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A18A72E-74A9-4F88-A0C2-171155F6551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1424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E480E-D150-41B7-A8B7-0E2E44598154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A18A72E-74A9-4F88-A0C2-171155F65516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0007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E480E-D150-41B7-A8B7-0E2E44598154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A18A72E-74A9-4F88-A0C2-171155F6551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21227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E480E-D150-41B7-A8B7-0E2E44598154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8A72E-74A9-4F88-A0C2-171155F6551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89081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E480E-D150-41B7-A8B7-0E2E44598154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8A72E-74A9-4F88-A0C2-171155F6551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08739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554208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E480E-D150-41B7-A8B7-0E2E44598154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8A72E-74A9-4F88-A0C2-171155F6551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7545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E480E-D150-41B7-A8B7-0E2E44598154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A18A72E-74A9-4F88-A0C2-171155F6551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1237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E480E-D150-41B7-A8B7-0E2E44598154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A18A72E-74A9-4F88-A0C2-171155F6551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335688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E480E-D150-41B7-A8B7-0E2E44598154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A18A72E-74A9-4F88-A0C2-171155F6551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343729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E480E-D150-41B7-A8B7-0E2E44598154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8A72E-74A9-4F88-A0C2-171155F6551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5248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E480E-D150-41B7-A8B7-0E2E44598154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8A72E-74A9-4F88-A0C2-171155F6551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54037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E480E-D150-41B7-A8B7-0E2E44598154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8A72E-74A9-4F88-A0C2-171155F6551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154389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E480E-D150-41B7-A8B7-0E2E44598154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A18A72E-74A9-4F88-A0C2-171155F6551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90818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E480E-D150-41B7-A8B7-0E2E44598154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A18A72E-74A9-4F88-A0C2-171155F6551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3965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  <p:sldLayoutId id="214748385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9E4696D-ECCC-4B35-800D-17594006D7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8013" y="1845000"/>
            <a:ext cx="8915399" cy="2262781"/>
          </a:xfrm>
        </p:spPr>
        <p:txBody>
          <a:bodyPr>
            <a:normAutofit/>
          </a:bodyPr>
          <a:lstStyle/>
          <a:p>
            <a:r>
              <a:rPr lang="hr-HR" sz="8000" dirty="0"/>
              <a:t>Bicikl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9C29F0F-C2C4-4263-9CC7-406282CA68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z="3200" dirty="0">
                <a:solidFill>
                  <a:srgbClr val="0070C0"/>
                </a:solidFill>
              </a:rPr>
              <a:t>Izradio: Ime Prezime 5.a</a:t>
            </a:r>
          </a:p>
        </p:txBody>
      </p:sp>
    </p:spTree>
    <p:extLst>
      <p:ext uri="{BB962C8B-B14F-4D97-AF65-F5344CB8AC3E}">
        <p14:creationId xmlns:p14="http://schemas.microsoft.com/office/powerpoint/2010/main" val="2925894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2.22222E-6 L 6.25E-7 -0.07222 " pathEditMode="relative" rAng="0" ptsTypes="AA">
                                      <p:cBhvr>
                                        <p:cTn id="6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1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8AA92198-3AF8-4B7C-BE71-2720EF6ADD19}"/>
              </a:ext>
            </a:extLst>
          </p:cNvPr>
          <p:cNvSpPr/>
          <p:nvPr/>
        </p:nvSpPr>
        <p:spPr>
          <a:xfrm>
            <a:off x="2745044" y="2183802"/>
            <a:ext cx="762260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Hvala na pažnji …</a:t>
            </a: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7F05459A-B14C-4FE5-8C2C-381E316B285E}"/>
              </a:ext>
            </a:extLst>
          </p:cNvPr>
          <p:cNvSpPr/>
          <p:nvPr/>
        </p:nvSpPr>
        <p:spPr>
          <a:xfrm>
            <a:off x="5216592" y="3069402"/>
            <a:ext cx="175881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Kraj</a:t>
            </a:r>
          </a:p>
        </p:txBody>
      </p:sp>
    </p:spTree>
    <p:extLst>
      <p:ext uri="{BB962C8B-B14F-4D97-AF65-F5344CB8AC3E}">
        <p14:creationId xmlns:p14="http://schemas.microsoft.com/office/powerpoint/2010/main" val="2108976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329D86-D7BE-404A-83D3-F7A10DAE4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028" y="169200"/>
            <a:ext cx="8911687" cy="1280890"/>
          </a:xfrm>
        </p:spPr>
        <p:txBody>
          <a:bodyPr/>
          <a:lstStyle/>
          <a:p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Namjena bicikla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05A624A-F496-47C6-B196-6047A961B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35199" y="1108800"/>
            <a:ext cx="10353601" cy="5579999"/>
          </a:xfrm>
        </p:spPr>
        <p:txBody>
          <a:bodyPr>
            <a:normAutofit/>
          </a:bodyPr>
          <a:lstStyle/>
          <a:p>
            <a:r>
              <a:rPr lang="hr-HR" sz="2800" dirty="0"/>
              <a:t>Bicikl je </a:t>
            </a:r>
            <a:r>
              <a:rPr lang="hr-HR" sz="2800" b="1" dirty="0"/>
              <a:t>prijevozno sredstvo </a:t>
            </a:r>
            <a:r>
              <a:rPr lang="hr-HR" sz="2800" dirty="0"/>
              <a:t>na dva kotača</a:t>
            </a:r>
          </a:p>
          <a:p>
            <a:r>
              <a:rPr lang="hr-HR" sz="2800" dirty="0"/>
              <a:t>Pokreće ga čovjek </a:t>
            </a:r>
            <a:r>
              <a:rPr lang="hr-HR" sz="2800" b="1" dirty="0"/>
              <a:t>vlastitom snagom</a:t>
            </a:r>
          </a:p>
          <a:p>
            <a:r>
              <a:rPr lang="hr-HR" sz="2800" dirty="0"/>
              <a:t>Bicikl je </a:t>
            </a:r>
            <a:r>
              <a:rPr lang="hr-HR" sz="2800" b="1" dirty="0"/>
              <a:t>najčešće korišteno prometalo</a:t>
            </a:r>
            <a:r>
              <a:rPr lang="hr-HR" sz="2800" dirty="0"/>
              <a:t>, a procjenjuje se da ih na svijetu ima više jedne milijarde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4BC9AE53-E6CF-451B-8B00-93F80DE0D0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89" t="22323" r="6633" b="1244"/>
          <a:stretch/>
        </p:blipFill>
        <p:spPr>
          <a:xfrm>
            <a:off x="3441600" y="3233149"/>
            <a:ext cx="5738400" cy="3365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78317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329D86-D7BE-404A-83D3-F7A10DAE4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028" y="169200"/>
            <a:ext cx="8911687" cy="1280890"/>
          </a:xfrm>
        </p:spPr>
        <p:txBody>
          <a:bodyPr/>
          <a:lstStyle/>
          <a:p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Vrste bicikla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05A624A-F496-47C6-B196-6047A961B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4882" y="986400"/>
            <a:ext cx="10680001" cy="5702400"/>
          </a:xfrm>
        </p:spPr>
        <p:txBody>
          <a:bodyPr>
            <a:normAutofit fontScale="70000" lnSpcReduction="20000"/>
          </a:bodyPr>
          <a:lstStyle/>
          <a:p>
            <a:r>
              <a:rPr lang="hr-HR" sz="4000" dirty="0"/>
              <a:t>Dvije su osnovne vrste bicikla: </a:t>
            </a:r>
            <a:r>
              <a:rPr lang="hr-HR" sz="4000" b="1" dirty="0"/>
              <a:t>rekreacijski</a:t>
            </a:r>
            <a:r>
              <a:rPr lang="hr-HR" sz="4000" dirty="0"/>
              <a:t> i </a:t>
            </a:r>
            <a:r>
              <a:rPr lang="hr-HR" sz="4000" b="1" dirty="0"/>
              <a:t>sportski</a:t>
            </a:r>
          </a:p>
          <a:p>
            <a:endParaRPr lang="hr-HR" sz="4000" dirty="0"/>
          </a:p>
          <a:p>
            <a:endParaRPr lang="hr-HR" sz="4000" dirty="0"/>
          </a:p>
          <a:p>
            <a:endParaRPr lang="hr-HR" sz="4000" dirty="0"/>
          </a:p>
          <a:p>
            <a:endParaRPr lang="hr-HR" sz="4000" dirty="0"/>
          </a:p>
          <a:p>
            <a:endParaRPr lang="hr-HR" sz="4000" dirty="0"/>
          </a:p>
          <a:p>
            <a:endParaRPr lang="hr-HR" sz="4000" dirty="0"/>
          </a:p>
          <a:p>
            <a:endParaRPr lang="hr-HR" sz="4000" dirty="0"/>
          </a:p>
          <a:p>
            <a:r>
              <a:rPr lang="hr-HR" sz="4000" dirty="0"/>
              <a:t>Bicikli za rekreaciju ili prijevoz, najčešće imaju </a:t>
            </a:r>
            <a:r>
              <a:rPr lang="hr-HR" sz="4000" b="1" dirty="0"/>
              <a:t>dodatnu opremu</a:t>
            </a:r>
            <a:r>
              <a:rPr lang="hr-HR" sz="4000" dirty="0"/>
              <a:t> (blatobrani, svjetla, nosači,...)koja čini vožnju udobnijom ili praktičnijom</a:t>
            </a:r>
          </a:p>
          <a:p>
            <a:r>
              <a:rPr lang="hr-HR" sz="4000" dirty="0"/>
              <a:t>Sportski bicikli se koriste za natjecanja, a </a:t>
            </a:r>
            <a:r>
              <a:rPr lang="hr-HR" sz="4000" b="1" dirty="0"/>
              <a:t>izrađeni su od lakših i čvršćih materijala</a:t>
            </a:r>
            <a:endParaRPr lang="hr-HR" sz="2800" b="1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3C5470FF-C592-4FD3-87D8-6416964EF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404" y="1556143"/>
            <a:ext cx="4351079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6825FC1-C2AF-4667-914A-E5FB33771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619" y="1556143"/>
            <a:ext cx="4696965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589D2E3E-213D-4961-BA6F-58BE5F2B3940}"/>
              </a:ext>
            </a:extLst>
          </p:cNvPr>
          <p:cNvSpPr txBox="1"/>
          <p:nvPr/>
        </p:nvSpPr>
        <p:spPr>
          <a:xfrm>
            <a:off x="3234612" y="4089218"/>
            <a:ext cx="2861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REKREACIJSKI BICIKL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99925237-0C29-4FF5-B956-AADCA54EA399}"/>
              </a:ext>
            </a:extLst>
          </p:cNvPr>
          <p:cNvSpPr txBox="1"/>
          <p:nvPr/>
        </p:nvSpPr>
        <p:spPr>
          <a:xfrm>
            <a:off x="8524110" y="4107482"/>
            <a:ext cx="2861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SPORTSKI BICIKL</a:t>
            </a:r>
          </a:p>
        </p:txBody>
      </p:sp>
    </p:spTree>
    <p:extLst>
      <p:ext uri="{BB962C8B-B14F-4D97-AF65-F5344CB8AC3E}">
        <p14:creationId xmlns:p14="http://schemas.microsoft.com/office/powerpoint/2010/main" val="30939389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5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3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1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6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86683C6-7B76-4933-A936-9D79D2BFE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925" y="328910"/>
            <a:ext cx="8911687" cy="1280890"/>
          </a:xfrm>
        </p:spPr>
        <p:txBody>
          <a:bodyPr/>
          <a:lstStyle/>
          <a:p>
            <a:r>
              <a:rPr lang="hr-HR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Povijesni razvoj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E826AFC-05B5-4A22-A2E0-1F749BB81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6800" y="1342539"/>
            <a:ext cx="10512000" cy="5400261"/>
          </a:xfrm>
        </p:spPr>
        <p:txBody>
          <a:bodyPr>
            <a:normAutofit/>
          </a:bodyPr>
          <a:lstStyle/>
          <a:p>
            <a:r>
              <a:rPr lang="hr-HR" sz="2800" dirty="0"/>
              <a:t>Bicikl nije vezan za nekog konkretnog izumitelja</a:t>
            </a:r>
          </a:p>
          <a:p>
            <a:r>
              <a:rPr lang="hr-HR" sz="2800" dirty="0"/>
              <a:t>Kao prvi vozač bicikla spominje se njemački barun </a:t>
            </a:r>
            <a:r>
              <a:rPr lang="hr-HR" sz="2800" b="1" dirty="0" err="1"/>
              <a:t>Karl</a:t>
            </a:r>
            <a:r>
              <a:rPr lang="hr-HR" sz="2800" b="1" dirty="0"/>
              <a:t> von </a:t>
            </a:r>
            <a:r>
              <a:rPr lang="hr-HR" sz="2800" b="1" dirty="0" err="1"/>
              <a:t>Drais</a:t>
            </a:r>
            <a:r>
              <a:rPr lang="hr-HR" sz="2800" dirty="0"/>
              <a:t>, koji je 1817. godine napravio bicikl na guranje nazvan </a:t>
            </a:r>
            <a:r>
              <a:rPr lang="hr-HR" sz="2800" dirty="0" err="1"/>
              <a:t>draisine</a:t>
            </a:r>
            <a:r>
              <a:rPr lang="hr-HR" sz="2800" dirty="0"/>
              <a:t> (</a:t>
            </a:r>
            <a:r>
              <a:rPr lang="hr-HR" sz="2800" b="1" dirty="0"/>
              <a:t>drezina</a:t>
            </a:r>
            <a:r>
              <a:rPr lang="hr-HR" sz="2800" dirty="0"/>
              <a:t>)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625D945-E6FE-4A65-9A0B-61F51F49E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212" y="3238402"/>
            <a:ext cx="5846400" cy="3290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33784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3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86683C6-7B76-4933-A936-9D79D2BFE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925" y="328910"/>
            <a:ext cx="8911687" cy="1280890"/>
          </a:xfrm>
        </p:spPr>
        <p:txBody>
          <a:bodyPr/>
          <a:lstStyle/>
          <a:p>
            <a:r>
              <a:rPr lang="hr-HR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Povijesni razvoj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E826AFC-05B5-4A22-A2E0-1F749BB81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4400" y="1377500"/>
            <a:ext cx="6336000" cy="5048088"/>
          </a:xfrm>
        </p:spPr>
        <p:txBody>
          <a:bodyPr>
            <a:normAutofit/>
          </a:bodyPr>
          <a:lstStyle/>
          <a:p>
            <a:r>
              <a:rPr lang="hr-HR" sz="2800" dirty="0"/>
              <a:t>Između 1850. i 1860. godine je Francuz Ernest </a:t>
            </a:r>
            <a:r>
              <a:rPr lang="hr-HR" sz="2800" dirty="0" err="1"/>
              <a:t>Michaux</a:t>
            </a:r>
            <a:r>
              <a:rPr lang="hr-HR" sz="2800" dirty="0"/>
              <a:t> razvijao bicikl s </a:t>
            </a:r>
            <a:r>
              <a:rPr lang="hr-HR" sz="2800" b="1" dirty="0"/>
              <a:t>pedalama</a:t>
            </a:r>
            <a:r>
              <a:rPr lang="hr-HR" sz="2800" dirty="0"/>
              <a:t> na prednjem velikom kotaču</a:t>
            </a:r>
          </a:p>
          <a:p>
            <a:r>
              <a:rPr lang="hr-HR" sz="2800" dirty="0"/>
              <a:t>Ovakvi su bicikli bili teško upravljivi i opasni zbog čestih padova</a:t>
            </a:r>
          </a:p>
          <a:p>
            <a:r>
              <a:rPr lang="hr-HR" sz="2800" dirty="0"/>
              <a:t>Problemi s upravljanjem su donekle smanjeni uvođenjem </a:t>
            </a:r>
            <a:r>
              <a:rPr lang="hr-HR" sz="2800" b="1" dirty="0"/>
              <a:t>upravljača</a:t>
            </a:r>
            <a:r>
              <a:rPr lang="hr-HR" sz="2800" dirty="0"/>
              <a:t> i pomicanjem </a:t>
            </a:r>
            <a:r>
              <a:rPr lang="hr-HR" sz="2800" b="1" dirty="0"/>
              <a:t>sjedala</a:t>
            </a:r>
            <a:r>
              <a:rPr lang="hr-HR" sz="2800" dirty="0"/>
              <a:t> u bolji položaj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A5CDF7B-E871-4758-B8E2-753BBD436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9090" y="1273998"/>
            <a:ext cx="3632910" cy="5255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50257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86683C6-7B76-4933-A936-9D79D2BFE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925" y="328910"/>
            <a:ext cx="8911687" cy="1280890"/>
          </a:xfrm>
        </p:spPr>
        <p:txBody>
          <a:bodyPr/>
          <a:lstStyle/>
          <a:p>
            <a:r>
              <a:rPr lang="hr-HR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Povijesni razvoj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E826AFC-05B5-4A22-A2E0-1F749BB81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6800" y="1342539"/>
            <a:ext cx="5277600" cy="5400261"/>
          </a:xfrm>
        </p:spPr>
        <p:txBody>
          <a:bodyPr>
            <a:normAutofit/>
          </a:bodyPr>
          <a:lstStyle/>
          <a:p>
            <a:r>
              <a:rPr lang="hr-HR" sz="2800" dirty="0"/>
              <a:t>Pravi napredak desio se uvođenjem </a:t>
            </a:r>
            <a:r>
              <a:rPr lang="hr-HR" sz="2800" b="1" dirty="0"/>
              <a:t>lančanog pogona</a:t>
            </a:r>
            <a:r>
              <a:rPr lang="hr-HR" sz="2800" dirty="0"/>
              <a:t>, pa se </a:t>
            </a:r>
            <a:r>
              <a:rPr lang="hr-HR" sz="2800" dirty="0" err="1"/>
              <a:t>Starleyev</a:t>
            </a:r>
            <a:r>
              <a:rPr lang="hr-HR" sz="2800" dirty="0"/>
              <a:t> model iz 1885. godine najčešće smatra prvim modernim biciklom</a:t>
            </a:r>
          </a:p>
          <a:p>
            <a:r>
              <a:rPr lang="hr-HR" sz="2800" dirty="0"/>
              <a:t>Sljedeće poboljšanje bilo je uvođenje </a:t>
            </a:r>
            <a:r>
              <a:rPr lang="hr-HR" sz="2800" b="1" dirty="0" err="1"/>
              <a:t>pnemuatskih</a:t>
            </a:r>
            <a:r>
              <a:rPr lang="hr-HR" sz="2800" b="1" dirty="0"/>
              <a:t> (zračnih) guma</a:t>
            </a:r>
            <a:r>
              <a:rPr lang="hr-HR" sz="2800" dirty="0"/>
              <a:t>, koje je 1888. godine uveo Škot John </a:t>
            </a:r>
            <a:r>
              <a:rPr lang="hr-HR" sz="2800" dirty="0" err="1"/>
              <a:t>Boyd</a:t>
            </a:r>
            <a:r>
              <a:rPr lang="hr-HR" sz="2800" dirty="0"/>
              <a:t> </a:t>
            </a:r>
            <a:r>
              <a:rPr lang="hr-HR" sz="2800" dirty="0" err="1"/>
              <a:t>Dunlop</a:t>
            </a:r>
            <a:r>
              <a:rPr lang="hr-HR" sz="2800" dirty="0"/>
              <a:t>.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1564FFE-7419-4646-B755-C7B91A7E9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853" y="1835290"/>
            <a:ext cx="5021747" cy="3766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03635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9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ornost i praktičnost"/>
          <p:cNvSpPr txBox="1"/>
          <p:nvPr/>
        </p:nvSpPr>
        <p:spPr>
          <a:xfrm>
            <a:off x="1053053" y="422253"/>
            <a:ext cx="10161047" cy="600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859" tIns="22859" rIns="22859" bIns="22859">
            <a:spAutoFit/>
          </a:bodyPr>
          <a:lstStyle/>
          <a:p>
            <a:pPr>
              <a:defRPr sz="7000"/>
            </a:pPr>
            <a:r>
              <a:rPr lang="hr-HR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Opis bicikla  (glavni dijelovi)</a:t>
            </a:r>
            <a:endParaRPr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593" y="2385579"/>
            <a:ext cx="5935980" cy="366887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625642" y="1688997"/>
            <a:ext cx="1714531" cy="1457997"/>
            <a:chOff x="10689275" y="3926958"/>
            <a:chExt cx="3429062" cy="2915994"/>
          </a:xfrm>
        </p:grpSpPr>
        <p:sp>
          <p:nvSpPr>
            <p:cNvPr id="10" name="zornost i praktičnost"/>
            <p:cNvSpPr txBox="1"/>
            <p:nvPr/>
          </p:nvSpPr>
          <p:spPr>
            <a:xfrm>
              <a:off x="10689275" y="3926958"/>
              <a:ext cx="3429062" cy="1169546"/>
            </a:xfrm>
            <a:prstGeom prst="rect">
              <a:avLst/>
            </a:prstGeom>
            <a:ln w="19050">
              <a:solidFill>
                <a:schemeClr val="accent4"/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2859" tIns="22859" rIns="22859" bIns="22859">
              <a:spAutoFit/>
            </a:bodyPr>
            <a:lstStyle/>
            <a:p>
              <a:pPr algn="ctr">
                <a:defRPr sz="7000"/>
              </a:pPr>
              <a:r>
                <a:rPr lang="hr-HR" sz="3500" dirty="0"/>
                <a:t>okvir</a:t>
              </a:r>
            </a:p>
          </p:txBody>
        </p:sp>
        <p:sp>
          <p:nvSpPr>
            <p:cNvPr id="4" name="Down Arrow 3"/>
            <p:cNvSpPr/>
            <p:nvPr/>
          </p:nvSpPr>
          <p:spPr>
            <a:xfrm>
              <a:off x="12354945" y="5402952"/>
              <a:ext cx="360000" cy="1440000"/>
            </a:xfrm>
            <a:prstGeom prst="downArrow">
              <a:avLst/>
            </a:prstGeom>
            <a:solidFill>
              <a:schemeClr val="accent4"/>
            </a:solidFill>
            <a:ln w="19050" cap="flat">
              <a:solidFill>
                <a:schemeClr val="accent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2859" tIns="22859" rIns="22859" bIns="22859" numCol="1" spcCol="38100" rtlCol="0" anchor="ctr">
              <a:spAutoFit/>
            </a:bodyPr>
            <a:lstStyle/>
            <a:p>
              <a:pPr defTabSz="914446" hangingPunct="0"/>
              <a:endParaRPr lang="en-US">
                <a:ln>
                  <a:solidFill>
                    <a:schemeClr val="accent4"/>
                  </a:solidFill>
                </a:ln>
                <a:solidFill>
                  <a:schemeClr val="accent4"/>
                </a:solidFill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1668" y="5016230"/>
            <a:ext cx="2480701" cy="584773"/>
            <a:chOff x="2363336" y="10032459"/>
            <a:chExt cx="4961402" cy="1169546"/>
          </a:xfrm>
        </p:grpSpPr>
        <p:sp>
          <p:nvSpPr>
            <p:cNvPr id="13" name="zornost i praktičnost"/>
            <p:cNvSpPr txBox="1"/>
            <p:nvPr/>
          </p:nvSpPr>
          <p:spPr>
            <a:xfrm>
              <a:off x="2363336" y="10032459"/>
              <a:ext cx="3429062" cy="1169546"/>
            </a:xfrm>
            <a:prstGeom prst="rect">
              <a:avLst/>
            </a:prstGeom>
            <a:ln w="19050">
              <a:solidFill>
                <a:schemeClr val="accent4"/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2859" tIns="22859" rIns="22859" bIns="22859">
              <a:spAutoFit/>
            </a:bodyPr>
            <a:lstStyle/>
            <a:p>
              <a:pPr algn="ctr">
                <a:defRPr sz="7000"/>
              </a:pPr>
              <a:r>
                <a:rPr lang="hr-HR" sz="3500" dirty="0"/>
                <a:t>kotači</a:t>
              </a:r>
            </a:p>
          </p:txBody>
        </p:sp>
        <p:sp>
          <p:nvSpPr>
            <p:cNvPr id="7" name="Right Arrow 6"/>
            <p:cNvSpPr/>
            <p:nvPr/>
          </p:nvSpPr>
          <p:spPr>
            <a:xfrm rot="20277927">
              <a:off x="5884738" y="10182067"/>
              <a:ext cx="1440000" cy="360000"/>
            </a:xfrm>
            <a:prstGeom prst="rightArrow">
              <a:avLst/>
            </a:prstGeom>
            <a:solidFill>
              <a:schemeClr val="accent4"/>
            </a:solidFill>
            <a:ln w="19050" cap="flat">
              <a:solidFill>
                <a:schemeClr val="accent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2859" tIns="22859" rIns="22859" bIns="22859" numCol="1" spcCol="38100" rtlCol="0" anchor="ctr">
              <a:spAutoFit/>
            </a:bodyPr>
            <a:lstStyle/>
            <a:p>
              <a:pPr defTabSz="914446" hangingPunct="0"/>
              <a:endParaRPr lang="en-US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114545" y="1656417"/>
            <a:ext cx="3970276" cy="1154160"/>
            <a:chOff x="15589577" y="3244227"/>
            <a:chExt cx="7940552" cy="2308320"/>
          </a:xfrm>
        </p:grpSpPr>
        <p:sp>
          <p:nvSpPr>
            <p:cNvPr id="14" name="zornost i praktičnost"/>
            <p:cNvSpPr txBox="1"/>
            <p:nvPr/>
          </p:nvSpPr>
          <p:spPr>
            <a:xfrm>
              <a:off x="17606929" y="3244227"/>
              <a:ext cx="5923200" cy="2308320"/>
            </a:xfrm>
            <a:prstGeom prst="rect">
              <a:avLst/>
            </a:prstGeom>
            <a:ln w="19050">
              <a:solidFill>
                <a:schemeClr val="accent4"/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2859" tIns="22859" rIns="22859" bIns="22859">
              <a:spAutoFit/>
            </a:bodyPr>
            <a:lstStyle/>
            <a:p>
              <a:pPr algn="ctr">
                <a:defRPr sz="7000"/>
              </a:pPr>
              <a:r>
                <a:rPr lang="hr-HR" sz="3600" dirty="0"/>
                <a:t>upravljački dio</a:t>
              </a:r>
            </a:p>
          </p:txBody>
        </p:sp>
        <p:sp>
          <p:nvSpPr>
            <p:cNvPr id="8" name="Left Arrow 7"/>
            <p:cNvSpPr/>
            <p:nvPr/>
          </p:nvSpPr>
          <p:spPr>
            <a:xfrm rot="19527772">
              <a:off x="15589577" y="4977865"/>
              <a:ext cx="1872000" cy="360000"/>
            </a:xfrm>
            <a:prstGeom prst="leftArrow">
              <a:avLst/>
            </a:prstGeom>
            <a:solidFill>
              <a:schemeClr val="accent4"/>
            </a:solidFill>
            <a:ln w="25400" cap="flat">
              <a:solidFill>
                <a:schemeClr val="accent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2859" tIns="22859" rIns="22859" bIns="22859" numCol="1" spcCol="38100" rtlCol="0" anchor="ctr">
              <a:spAutoFit/>
            </a:bodyPr>
            <a:lstStyle/>
            <a:p>
              <a:pPr defTabSz="914446" hangingPunct="0"/>
              <a:endParaRPr lang="en-US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478333" y="5169003"/>
            <a:ext cx="4016902" cy="1488776"/>
            <a:chOff x="13536955" y="9684112"/>
            <a:chExt cx="8033804" cy="2977552"/>
          </a:xfrm>
        </p:grpSpPr>
        <p:sp>
          <p:nvSpPr>
            <p:cNvPr id="15" name="Up Arrow 14"/>
            <p:cNvSpPr/>
            <p:nvPr/>
          </p:nvSpPr>
          <p:spPr>
            <a:xfrm rot="18900000">
              <a:off x="15362335" y="9684112"/>
              <a:ext cx="360000" cy="1728000"/>
            </a:xfrm>
            <a:prstGeom prst="upArrow">
              <a:avLst/>
            </a:prstGeom>
            <a:solidFill>
              <a:schemeClr val="accent4"/>
            </a:solidFill>
            <a:ln w="19050" cap="flat">
              <a:solidFill>
                <a:schemeClr val="accent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2859" tIns="22859" rIns="22859" bIns="22859" numCol="1" spcCol="38100" rtlCol="0" anchor="ctr">
              <a:spAutoFit/>
            </a:bodyPr>
            <a:lstStyle/>
            <a:p>
              <a:pPr defTabSz="914446" hangingPunct="0"/>
              <a:endParaRPr lang="en-US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16" name="zornost i praktičnost"/>
            <p:cNvSpPr txBox="1"/>
            <p:nvPr/>
          </p:nvSpPr>
          <p:spPr>
            <a:xfrm>
              <a:off x="13536955" y="11492118"/>
              <a:ext cx="8033804" cy="11695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4"/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2859" tIns="22859" rIns="22859" bIns="22859">
              <a:spAutoFit/>
            </a:bodyPr>
            <a:lstStyle/>
            <a:p>
              <a:pPr algn="ctr">
                <a:defRPr sz="7000"/>
              </a:pPr>
              <a:r>
                <a:rPr lang="hr-HR" sz="3500" dirty="0"/>
                <a:t>pogonski dio</a:t>
              </a:r>
            </a:p>
          </p:txBody>
        </p:sp>
      </p:grpSp>
      <p:grpSp>
        <p:nvGrpSpPr>
          <p:cNvPr id="21" name="Group 18">
            <a:extLst>
              <a:ext uri="{FF2B5EF4-FFF2-40B4-BE49-F238E27FC236}">
                <a16:creationId xmlns:a16="http://schemas.microsoft.com/office/drawing/2014/main" id="{B5796F79-0170-4E93-84C5-4DB605914AE9}"/>
              </a:ext>
            </a:extLst>
          </p:cNvPr>
          <p:cNvGrpSpPr/>
          <p:nvPr/>
        </p:nvGrpSpPr>
        <p:grpSpPr>
          <a:xfrm>
            <a:off x="7719183" y="3022546"/>
            <a:ext cx="4036671" cy="607194"/>
            <a:chOff x="10540575" y="9884432"/>
            <a:chExt cx="8073342" cy="1214388"/>
          </a:xfrm>
        </p:grpSpPr>
        <p:sp>
          <p:nvSpPr>
            <p:cNvPr id="22" name="Up Arrow 14">
              <a:extLst>
                <a:ext uri="{FF2B5EF4-FFF2-40B4-BE49-F238E27FC236}">
                  <a16:creationId xmlns:a16="http://schemas.microsoft.com/office/drawing/2014/main" id="{6DC4EAED-B139-45EE-ACA8-CBA566A2FC64}"/>
                </a:ext>
              </a:extLst>
            </p:cNvPr>
            <p:cNvSpPr/>
            <p:nvPr/>
          </p:nvSpPr>
          <p:spPr>
            <a:xfrm rot="15591846">
              <a:off x="11908575" y="9370820"/>
              <a:ext cx="360000" cy="3096000"/>
            </a:xfrm>
            <a:prstGeom prst="upArrow">
              <a:avLst/>
            </a:prstGeom>
            <a:solidFill>
              <a:schemeClr val="accent4"/>
            </a:solidFill>
            <a:ln w="19050" cap="flat">
              <a:solidFill>
                <a:schemeClr val="accent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2859" tIns="22859" rIns="22859" bIns="22859" numCol="1" spcCol="38100" rtlCol="0" anchor="ctr">
              <a:spAutoFit/>
            </a:bodyPr>
            <a:lstStyle/>
            <a:p>
              <a:pPr defTabSz="914446" hangingPunct="0"/>
              <a:endParaRPr lang="en-US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23" name="zornost i praktičnost">
              <a:extLst>
                <a:ext uri="{FF2B5EF4-FFF2-40B4-BE49-F238E27FC236}">
                  <a16:creationId xmlns:a16="http://schemas.microsoft.com/office/drawing/2014/main" id="{634BFE90-74B2-477F-93E9-90404728175A}"/>
                </a:ext>
              </a:extLst>
            </p:cNvPr>
            <p:cNvSpPr txBox="1"/>
            <p:nvPr/>
          </p:nvSpPr>
          <p:spPr>
            <a:xfrm>
              <a:off x="14006583" y="9884432"/>
              <a:ext cx="4607334" cy="11695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4"/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2859" tIns="22859" rIns="22859" bIns="22859">
              <a:spAutoFit/>
            </a:bodyPr>
            <a:lstStyle/>
            <a:p>
              <a:pPr algn="ctr">
                <a:defRPr sz="7000"/>
              </a:pPr>
              <a:r>
                <a:rPr lang="hr-HR" sz="3500" dirty="0"/>
                <a:t>kočnica</a:t>
              </a:r>
            </a:p>
          </p:txBody>
        </p:sp>
      </p:grpSp>
      <p:grpSp>
        <p:nvGrpSpPr>
          <p:cNvPr id="24" name="Group 18">
            <a:extLst>
              <a:ext uri="{FF2B5EF4-FFF2-40B4-BE49-F238E27FC236}">
                <a16:creationId xmlns:a16="http://schemas.microsoft.com/office/drawing/2014/main" id="{128CA4CE-468F-4675-9329-8D60EC8007A4}"/>
              </a:ext>
            </a:extLst>
          </p:cNvPr>
          <p:cNvGrpSpPr/>
          <p:nvPr/>
        </p:nvGrpSpPr>
        <p:grpSpPr>
          <a:xfrm>
            <a:off x="1422202" y="2844227"/>
            <a:ext cx="3248135" cy="584773"/>
            <a:chOff x="15430293" y="12592160"/>
            <a:chExt cx="6496270" cy="1169546"/>
          </a:xfrm>
        </p:grpSpPr>
        <p:sp>
          <p:nvSpPr>
            <p:cNvPr id="25" name="Up Arrow 14">
              <a:extLst>
                <a:ext uri="{FF2B5EF4-FFF2-40B4-BE49-F238E27FC236}">
                  <a16:creationId xmlns:a16="http://schemas.microsoft.com/office/drawing/2014/main" id="{9803A610-8B45-4055-9B1E-488C9DB87315}"/>
                </a:ext>
              </a:extLst>
            </p:cNvPr>
            <p:cNvSpPr/>
            <p:nvPr/>
          </p:nvSpPr>
          <p:spPr>
            <a:xfrm rot="4154404">
              <a:off x="20882563" y="11945110"/>
              <a:ext cx="360000" cy="1728000"/>
            </a:xfrm>
            <a:prstGeom prst="upArrow">
              <a:avLst/>
            </a:prstGeom>
            <a:solidFill>
              <a:schemeClr val="accent4"/>
            </a:solidFill>
            <a:ln w="19050" cap="flat">
              <a:solidFill>
                <a:schemeClr val="accent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2859" tIns="22859" rIns="22859" bIns="22859" numCol="1" spcCol="38100" rtlCol="0" anchor="ctr">
              <a:spAutoFit/>
            </a:bodyPr>
            <a:lstStyle/>
            <a:p>
              <a:pPr defTabSz="914446" hangingPunct="0"/>
              <a:endParaRPr lang="en-US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26" name="zornost i praktičnost">
              <a:extLst>
                <a:ext uri="{FF2B5EF4-FFF2-40B4-BE49-F238E27FC236}">
                  <a16:creationId xmlns:a16="http://schemas.microsoft.com/office/drawing/2014/main" id="{68834893-C8FB-440C-857B-6BC361877253}"/>
                </a:ext>
              </a:extLst>
            </p:cNvPr>
            <p:cNvSpPr txBox="1"/>
            <p:nvPr/>
          </p:nvSpPr>
          <p:spPr>
            <a:xfrm>
              <a:off x="15430293" y="12592160"/>
              <a:ext cx="4549734" cy="11695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4"/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2859" tIns="22859" rIns="22859" bIns="22859">
              <a:spAutoFit/>
            </a:bodyPr>
            <a:lstStyle/>
            <a:p>
              <a:pPr algn="ctr">
                <a:defRPr sz="7000"/>
              </a:pPr>
              <a:r>
                <a:rPr lang="hr-HR" sz="3500" dirty="0"/>
                <a:t>sjedalo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2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329D86-D7BE-404A-83D3-F7A10DAE4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228" y="313200"/>
            <a:ext cx="8911687" cy="1280890"/>
          </a:xfrm>
        </p:spPr>
        <p:txBody>
          <a:bodyPr/>
          <a:lstStyle/>
          <a:p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Zaštitna kaciga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05A624A-F496-47C6-B196-6047A961B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8399" y="1166400"/>
            <a:ext cx="10353601" cy="5579999"/>
          </a:xfrm>
        </p:spPr>
        <p:txBody>
          <a:bodyPr>
            <a:normAutofit/>
          </a:bodyPr>
          <a:lstStyle/>
          <a:p>
            <a:r>
              <a:rPr lang="hr-HR" sz="2800" dirty="0"/>
              <a:t>Kacige za bicikl omogućuju </a:t>
            </a:r>
            <a:r>
              <a:rPr lang="hr-HR" sz="2800" b="1" dirty="0"/>
              <a:t>sigurnu</a:t>
            </a:r>
            <a:r>
              <a:rPr lang="hr-HR" sz="2800" dirty="0"/>
              <a:t> vožnju štiteći glavu od ozbiljnih udaraca i ozljeda</a:t>
            </a:r>
          </a:p>
          <a:p>
            <a:r>
              <a:rPr lang="hr-HR" sz="2800" dirty="0"/>
              <a:t>Zaštitnu kacigu za vrijeme vožnje na cesti </a:t>
            </a:r>
            <a:r>
              <a:rPr lang="hr-HR" sz="2800" b="1" dirty="0"/>
              <a:t>moraju</a:t>
            </a:r>
            <a:r>
              <a:rPr lang="hr-HR" sz="2800" dirty="0"/>
              <a:t> nositi </a:t>
            </a:r>
            <a:r>
              <a:rPr lang="hr-HR" sz="2800" b="1" dirty="0"/>
              <a:t>vozači bicikla mlađi od 16 godina</a:t>
            </a:r>
          </a:p>
        </p:txBody>
      </p:sp>
      <p:pic>
        <p:nvPicPr>
          <p:cNvPr id="5" name="Rezervirano mjesto sadržaja 3">
            <a:extLst>
              <a:ext uri="{FF2B5EF4-FFF2-40B4-BE49-F238E27FC236}">
                <a16:creationId xmlns:a16="http://schemas.microsoft.com/office/drawing/2014/main" id="{C0224AC0-1E7C-497C-BE82-9DE0B7256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626" y="3188666"/>
            <a:ext cx="5413174" cy="3608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59264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329D86-D7BE-404A-83D3-F7A10DAE4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228" y="349200"/>
            <a:ext cx="8911687" cy="1280890"/>
          </a:xfrm>
        </p:spPr>
        <p:txBody>
          <a:bodyPr/>
          <a:lstStyle/>
          <a:p>
            <a:r>
              <a:rPr lang="pl-PL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Održavanje i utjecaj na okoliš</a:t>
            </a:r>
            <a:endParaRPr lang="hr-HR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05A624A-F496-47C6-B196-6047A961B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56799" y="1536491"/>
            <a:ext cx="10353601" cy="4885910"/>
          </a:xfrm>
        </p:spPr>
        <p:txBody>
          <a:bodyPr>
            <a:normAutofit/>
          </a:bodyPr>
          <a:lstStyle/>
          <a:p>
            <a:r>
              <a:rPr lang="hr-HR" sz="2800" dirty="0"/>
              <a:t>Bicikl je potrebno </a:t>
            </a:r>
            <a:r>
              <a:rPr lang="hr-HR" sz="2800" b="1" dirty="0"/>
              <a:t>redovno</a:t>
            </a:r>
            <a:r>
              <a:rPr lang="hr-HR" sz="2800" dirty="0"/>
              <a:t> čistiti i održavati</a:t>
            </a:r>
          </a:p>
          <a:p>
            <a:r>
              <a:rPr lang="hr-HR" sz="2800" dirty="0"/>
              <a:t>To se prvenstveno odnosi na </a:t>
            </a:r>
            <a:r>
              <a:rPr lang="hr-HR" sz="2800" b="1" dirty="0"/>
              <a:t>lančani mehanizam</a:t>
            </a:r>
            <a:r>
              <a:rPr lang="hr-HR" sz="2800" dirty="0"/>
              <a:t>, </a:t>
            </a:r>
            <a:r>
              <a:rPr lang="hr-HR" sz="2800" b="1" dirty="0"/>
              <a:t>kočnice</a:t>
            </a:r>
            <a:r>
              <a:rPr lang="hr-HR" sz="2800" dirty="0"/>
              <a:t> i </a:t>
            </a:r>
            <a:r>
              <a:rPr lang="hr-HR" sz="2800" b="1" dirty="0"/>
              <a:t>gume</a:t>
            </a:r>
          </a:p>
          <a:p>
            <a:r>
              <a:rPr lang="hr-HR" sz="2800" dirty="0"/>
              <a:t>Prije </a:t>
            </a:r>
            <a:r>
              <a:rPr lang="hr-HR" sz="2800" b="1" dirty="0"/>
              <a:t>svake vožnje </a:t>
            </a:r>
            <a:r>
              <a:rPr lang="hr-HR" sz="2800" dirty="0"/>
              <a:t>potrebno je </a:t>
            </a:r>
            <a:r>
              <a:rPr lang="hr-HR" sz="2800" b="1" dirty="0"/>
              <a:t>provjeriti tlak u gumama </a:t>
            </a:r>
            <a:r>
              <a:rPr lang="hr-HR" sz="2800" dirty="0"/>
              <a:t>(jesu li možda ispuhane) te pritiskom na prednju i stražnju kočnicu </a:t>
            </a:r>
            <a:r>
              <a:rPr lang="hr-HR" sz="2800" b="1" dirty="0"/>
              <a:t>ispitati sustav kočenja</a:t>
            </a:r>
          </a:p>
          <a:p>
            <a:r>
              <a:rPr lang="hr-HR" sz="2800" dirty="0"/>
              <a:t>Korištenje bicikla povoljno utječe na zdravlje ljudi ali i na okoliš jer </a:t>
            </a:r>
            <a:r>
              <a:rPr lang="hr-HR" sz="2800" b="1" dirty="0"/>
              <a:t>nema direktnog zagađenja </a:t>
            </a:r>
            <a:r>
              <a:rPr lang="hr-HR" sz="2800" dirty="0"/>
              <a:t>ispuštanjem štetnih plinova</a:t>
            </a:r>
            <a:endParaRPr lang="hr-HR" sz="2800" b="1" dirty="0"/>
          </a:p>
        </p:txBody>
      </p:sp>
    </p:spTree>
    <p:extLst>
      <p:ext uri="{BB962C8B-B14F-4D97-AF65-F5344CB8AC3E}">
        <p14:creationId xmlns:p14="http://schemas.microsoft.com/office/powerpoint/2010/main" val="17702644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Pramen">
  <a:themeElements>
    <a:clrScheme name="Prame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Pram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am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348</TotalTime>
  <Words>333</Words>
  <Application>Microsoft Office PowerPoint</Application>
  <PresentationFormat>Široki zaslon</PresentationFormat>
  <Paragraphs>46</Paragraphs>
  <Slides>10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Helvetica</vt:lpstr>
      <vt:lpstr>Wingdings 3</vt:lpstr>
      <vt:lpstr>Pramen</vt:lpstr>
      <vt:lpstr>Bicikl</vt:lpstr>
      <vt:lpstr>Namjena bicikla</vt:lpstr>
      <vt:lpstr>Vrste bicikla</vt:lpstr>
      <vt:lpstr>Povijesni razvoj</vt:lpstr>
      <vt:lpstr>Povijesni razvoj</vt:lpstr>
      <vt:lpstr>Povijesni razvoj</vt:lpstr>
      <vt:lpstr>PowerPoint prezentacija</vt:lpstr>
      <vt:lpstr>Zaštitna kaciga</vt:lpstr>
      <vt:lpstr>Održavanje i utjecaj na okoliš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Bicikl</dc:title>
  <dc:creator>Učitelj</dc:creator>
  <cp:lastModifiedBy>Barislav Poparić Grgas</cp:lastModifiedBy>
  <cp:revision>26</cp:revision>
  <dcterms:created xsi:type="dcterms:W3CDTF">2022-05-24T08:10:36Z</dcterms:created>
  <dcterms:modified xsi:type="dcterms:W3CDTF">2024-06-03T15:34:35Z</dcterms:modified>
</cp:coreProperties>
</file>